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</p:sldMasterIdLst>
  <p:notesMasterIdLst>
    <p:notesMasterId r:id="rId31"/>
  </p:notesMasterIdLst>
  <p:handoutMasterIdLst>
    <p:handoutMasterId r:id="rId32"/>
  </p:handoutMasterIdLst>
  <p:sldIdLst>
    <p:sldId id="272" r:id="rId2"/>
    <p:sldId id="259" r:id="rId3"/>
    <p:sldId id="273" r:id="rId4"/>
    <p:sldId id="274" r:id="rId5"/>
    <p:sldId id="275" r:id="rId6"/>
    <p:sldId id="276" r:id="rId7"/>
    <p:sldId id="298" r:id="rId8"/>
    <p:sldId id="299" r:id="rId9"/>
    <p:sldId id="277" r:id="rId10"/>
    <p:sldId id="278" r:id="rId11"/>
    <p:sldId id="279" r:id="rId12"/>
    <p:sldId id="280" r:id="rId13"/>
    <p:sldId id="297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</p:sldIdLst>
  <p:sldSz cx="9144000" cy="6858000" type="screen4x3"/>
  <p:notesSz cx="6834188" cy="99790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1C"/>
    <a:srgbClr val="990033"/>
    <a:srgbClr val="A50021"/>
    <a:srgbClr val="BF95DF"/>
    <a:srgbClr val="AA72D4"/>
    <a:srgbClr val="C5C5FF"/>
    <a:srgbClr val="E7E7FF"/>
    <a:srgbClr val="F7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7" autoAdjust="0"/>
  </p:normalViewPr>
  <p:slideViewPr>
    <p:cSldViewPr>
      <p:cViewPr varScale="1">
        <p:scale>
          <a:sx n="100" d="100"/>
          <a:sy n="100" d="100"/>
        </p:scale>
        <p:origin x="-2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9" tIns="46025" rIns="92049" bIns="4602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1913" y="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9" tIns="46025" rIns="92049" bIns="460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8055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9" tIns="46025" rIns="92049" bIns="4602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1913" y="948055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9" tIns="46025" rIns="92049" bIns="460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B576A23-B382-4F08-88F6-F6F659DF1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808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2049" tIns="46025" rIns="92049" bIns="46025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0325" y="0"/>
            <a:ext cx="2962275" cy="498475"/>
          </a:xfrm>
          <a:prstGeom prst="rect">
            <a:avLst/>
          </a:prstGeom>
        </p:spPr>
        <p:txBody>
          <a:bodyPr vert="horz" lIns="92049" tIns="46025" rIns="92049" bIns="46025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71010C6-492C-424D-9ADA-7E5A23938E22}" type="datetimeFigureOut">
              <a:rPr lang="ru-RU"/>
              <a:pPr>
                <a:defRPr/>
              </a:pPr>
              <a:t>28.10.2011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9300"/>
            <a:ext cx="4986338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9" tIns="46025" rIns="92049" bIns="4602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2049" tIns="46025" rIns="92049" bIns="4602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2049" tIns="46025" rIns="92049" bIns="46025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0325" y="9478963"/>
            <a:ext cx="2962275" cy="498475"/>
          </a:xfrm>
          <a:prstGeom prst="rect">
            <a:avLst/>
          </a:prstGeom>
        </p:spPr>
        <p:txBody>
          <a:bodyPr vert="horz" lIns="92049" tIns="46025" rIns="92049" bIns="46025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A4483C2-1548-4B70-AB3E-1B7307EE7E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46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B851C8-8003-4507-A2D5-A0F4B02A672F}" type="slidenum">
              <a:rPr lang="ru-RU" smtClean="0"/>
              <a:pPr eaLnBrk="1" hangingPunct="1"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5B866-99BD-4682-8971-3EE3450FFB37}" type="slidenum">
              <a:rPr lang="ru-RU" smtClean="0"/>
              <a:pPr eaLnBrk="1" hangingPunct="1"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E0E4CA-3D41-4B2A-B6E8-EB39FB4C01CC}" type="slidenum">
              <a:rPr lang="ru-RU" smtClean="0"/>
              <a:pPr eaLnBrk="1" hangingPunct="1"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97DF5D-AFFA-4EFB-9EAE-8FA2985B2FFC}" type="slidenum">
              <a:rPr lang="ru-RU" smtClean="0"/>
              <a:pPr eaLnBrk="1" hangingPunct="1"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33371-9901-4B2A-9E24-B6DB2B922FCB}" type="slidenum">
              <a:rPr lang="ru-RU" smtClean="0"/>
              <a:pPr eaLnBrk="1" hangingPunct="1"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0F0F6D-9BE7-4007-9C60-50498B615BD3}" type="slidenum">
              <a:rPr lang="ru-RU" smtClean="0"/>
              <a:pPr eaLnBrk="1" hangingPunct="1"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D3ABB5-5B77-4FD7-9745-7AC4AF982455}" type="slidenum">
              <a:rPr lang="ru-RU" smtClean="0"/>
              <a:pPr eaLnBrk="1" hangingPunct="1"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007BB3-7D6D-4C9A-AD70-0414A08DCC13}" type="slidenum">
              <a:rPr lang="ru-RU" smtClean="0"/>
              <a:pPr eaLnBrk="1" hangingPunct="1"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B6137E-EC01-4899-9CCA-9A6687DFC689}" type="slidenum">
              <a:rPr lang="ru-RU" smtClean="0"/>
              <a:pPr eaLnBrk="1" hangingPunct="1"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CDEF79-5257-4E98-8A0D-316C5D4C6FD3}" type="slidenum">
              <a:rPr lang="ru-RU" smtClean="0"/>
              <a:pPr eaLnBrk="1" hangingPunct="1"/>
              <a:t>21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131570 w 4917"/>
                <a:gd name="T3" fmla="*/ 0 h 1000"/>
                <a:gd name="T4" fmla="*/ 146492 w 4917"/>
                <a:gd name="T5" fmla="*/ 14939 h 1000"/>
                <a:gd name="T6" fmla="*/ 131599 w 4917"/>
                <a:gd name="T7" fmla="*/ 29830 h 1000"/>
                <a:gd name="T8" fmla="*/ 0 w 4917"/>
                <a:gd name="T9" fmla="*/ 2983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3255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1427163"/>
            <a:ext cx="8077200" cy="1609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4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325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66800" y="3441700"/>
            <a:ext cx="6629400" cy="1676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714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53163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23300" y="6359525"/>
            <a:ext cx="514350" cy="471488"/>
          </a:xfrm>
        </p:spPr>
        <p:txBody>
          <a:bodyPr/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C426B8FF-21EF-4E52-8D1C-BD0796AD4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68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7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07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37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966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3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9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7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84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473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662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oundRect">
            <a:avLst>
              <a:gd name="adj" fmla="val 13727"/>
            </a:avLst>
          </a:prstGeom>
          <a:noFill/>
          <a:ln w="508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75688" y="6518275"/>
            <a:ext cx="441325" cy="3381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2060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0DB703EC-76BF-40AC-88AC-082D39B2D1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png"/><Relationship Id="rId5" Type="http://schemas.openxmlformats.org/officeDocument/2006/relationships/oleObject" Target="../embeddings/_____Microsoft_Excel_97-20033.xls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emf"/><Relationship Id="rId4" Type="http://schemas.openxmlformats.org/officeDocument/2006/relationships/package" Target="../embeddings/_________Microsoft_Word2.doc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0.png"/><Relationship Id="rId4" Type="http://schemas.openxmlformats.org/officeDocument/2006/relationships/oleObject" Target="../embeddings/_____Microsoft_Excel_97-20034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7.png"/><Relationship Id="rId4" Type="http://schemas.openxmlformats.org/officeDocument/2006/relationships/oleObject" Target="../embeddings/_____Microsoft_Excel_97-20035.xls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_____Microsoft_Excel_97-20031.xls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LogoBlu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144588"/>
            <a:ext cx="85185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556" y="1469554"/>
            <a:ext cx="7992888" cy="317009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60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6000" b="1" dirty="0">
                <a:ln w="50800"/>
                <a:solidFill>
                  <a:srgbClr val="990033"/>
                </a:solidFill>
              </a:rPr>
              <a:t>АССОЦИАЦИИ «ЭЛЕКТРОКАБЕЛЬ» – </a:t>
            </a:r>
            <a:r>
              <a:rPr lang="ru-RU" sz="8000" b="1" dirty="0">
                <a:ln w="50800"/>
                <a:solidFill>
                  <a:srgbClr val="990033"/>
                </a:solidFill>
              </a:rPr>
              <a:t>20 ЛЕТ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5919489"/>
            <a:ext cx="620334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			     </a:t>
            </a:r>
            <a:r>
              <a:rPr lang="ru-RU" b="1" i="1" cap="small" dirty="0">
                <a:ln w="50800"/>
                <a:solidFill>
                  <a:srgbClr val="002060"/>
                </a:solidFill>
              </a:rPr>
              <a:t>Д.т.н., проф. </a:t>
            </a:r>
            <a:r>
              <a:rPr lang="ru-RU" b="1" i="1" cap="small" dirty="0" err="1">
                <a:ln w="50800"/>
                <a:solidFill>
                  <a:srgbClr val="002060"/>
                </a:solidFill>
              </a:rPr>
              <a:t>И.Б.Пешков</a:t>
            </a:r>
            <a:endParaRPr lang="ru-RU" b="1" i="1" cap="small" dirty="0">
              <a:ln w="50800"/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b="1" i="1" cap="small" dirty="0">
                <a:ln w="50800"/>
                <a:solidFill>
                  <a:srgbClr val="002060"/>
                </a:solidFill>
              </a:rPr>
              <a:t>Почетный Президент Ассоциации «Электрокабель»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LogoBlue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5573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38809"/>
            <a:ext cx="842493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ДИНАМИКА ОБЪЕМОВ ПРОИЗВОДСТВА  СИЛОВЫХ КАБЕЛЕЙ 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НА ПРЕДПРИЯТИЯХ АССОЦИАЦИИ «ЭЛЕКТРОКАБЕЛЬ»</a:t>
            </a:r>
          </a:p>
        </p:txBody>
      </p:sp>
      <p:graphicFrame>
        <p:nvGraphicFramePr>
          <p:cNvPr id="22533" name="Объект 4"/>
          <p:cNvGraphicFramePr>
            <a:graphicFrameLocks noChangeAspect="1"/>
          </p:cNvGraphicFramePr>
          <p:nvPr/>
        </p:nvGraphicFramePr>
        <p:xfrm>
          <a:off x="384175" y="1584325"/>
          <a:ext cx="8423275" cy="414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Документ" r:id="rId5" imgW="6796262" imgH="3350789" progId="Word.Document.12">
                  <p:embed/>
                </p:oleObj>
              </mc:Choice>
              <mc:Fallback>
                <p:oleObj name="Документ" r:id="rId5" imgW="6796262" imgH="3350789" progId="Word.Document.1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1584325"/>
                        <a:ext cx="8423275" cy="414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Прямоугольник 5"/>
          <p:cNvSpPr>
            <a:spLocks noChangeArrowheads="1"/>
          </p:cNvSpPr>
          <p:nvPr/>
        </p:nvSpPr>
        <p:spPr bwMode="auto">
          <a:xfrm>
            <a:off x="7553325" y="1557338"/>
            <a:ext cx="1001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2060"/>
                </a:solidFill>
              </a:rPr>
              <a:t>тыс. км </a:t>
            </a:r>
            <a:endParaRPr lang="ru-RU" sz="1600"/>
          </a:p>
        </p:txBody>
      </p:sp>
      <p:sp>
        <p:nvSpPr>
          <p:cNvPr id="22535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9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684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61950" y="1547813"/>
          <a:ext cx="8286750" cy="46180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61369"/>
                <a:gridCol w="360040"/>
                <a:gridCol w="2448272"/>
                <a:gridCol w="1618357"/>
                <a:gridCol w="1198712"/>
              </a:tblGrid>
              <a:tr h="426751">
                <a:tc>
                  <a:txBody>
                    <a:bodyPr/>
                    <a:lstStyle/>
                    <a:p>
                      <a:pPr algn="ctr"/>
                      <a:r>
                        <a:rPr lang="ru-RU" sz="11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завода, число</a:t>
                      </a:r>
                      <a:r>
                        <a:rPr lang="ru-RU" sz="1100" cap="small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технологических линий</a:t>
                      </a:r>
                      <a:endParaRPr lang="ru-RU" sz="1100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ru-RU" sz="1100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Напряжение</a:t>
                      </a:r>
                      <a:r>
                        <a:rPr lang="ru-RU" sz="1100" cap="small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выпускаемых кабелей, кВ</a:t>
                      </a:r>
                      <a:endParaRPr lang="ru-RU" sz="1100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Год начала выпуска</a:t>
                      </a:r>
                      <a:endParaRPr lang="ru-RU" sz="1100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1100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</a:tr>
              <a:tr h="426751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ООО «Камский кабель», 3 линии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110 – 220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2003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силановая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</a:tr>
              <a:tr h="426751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ЗАО</a:t>
                      </a:r>
                      <a:r>
                        <a:rPr lang="ru-RU" sz="1100" b="1" cap="small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«</a:t>
                      </a:r>
                      <a:r>
                        <a:rPr lang="ru-RU" sz="1100" b="1" cap="small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Кавказкабель</a:t>
                      </a:r>
                      <a:r>
                        <a:rPr lang="ru-RU" sz="1100" b="1" cap="small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», 2 линии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35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2003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силановая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</a:tr>
              <a:tr h="259093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ОАО «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Иркутсккабель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», 2 линии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35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2004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</a:tr>
              <a:tr h="426751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ОАО «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Электрокабель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 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Кольчугинский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завод, 1 линия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110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2005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</a:p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 anchor="ctr"/>
                </a:tc>
              </a:tr>
              <a:tr h="426751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ОАО «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Сарансккабель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», 2 линии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35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2005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</a:p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</a:tr>
              <a:tr h="594410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ОАО «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Севкабель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», 3 линии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 – 10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110 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110 – 220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2005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силановая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</a:tr>
              <a:tr h="426751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ЗАО Завод «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Южкабель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», 2 линии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ru-RU" sz="1100" b="1" cap="small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– 110</a:t>
                      </a:r>
                    </a:p>
                    <a:p>
                      <a:pPr algn="ctr"/>
                      <a:r>
                        <a:rPr lang="ru-RU" sz="1100" b="1" cap="small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110 – 330 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2004</a:t>
                      </a:r>
                    </a:p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</a:p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 anchor="ctr">
                    <a:solidFill>
                      <a:srgbClr val="E6D6F2">
                        <a:alpha val="20000"/>
                      </a:srgbClr>
                    </a:solidFill>
                  </a:tcPr>
                </a:tc>
              </a:tr>
              <a:tr h="426751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ОАО «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Кирскабель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», 1 линия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ru-RU" sz="1100" b="1" cap="small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– 110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</a:p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 anchor="ctr"/>
                </a:tc>
              </a:tr>
              <a:tr h="259093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ОАО «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Рыбинсккабель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», 1 линия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35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</a:tr>
              <a:tr h="259093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ООО «</a:t>
                      </a: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Нексанс</a:t>
                      </a: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Рус» 1 линия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35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пероксидная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</a:tr>
              <a:tr h="259093">
                <a:tc>
                  <a:txBody>
                    <a:bodyPr/>
                    <a:lstStyle/>
                    <a:p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ОАО</a:t>
                      </a:r>
                      <a:r>
                        <a:rPr lang="ru-RU" sz="1100" b="1" cap="small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2Тверьэнергокабель» 1 линия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 – 10 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cap="small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силановая</a:t>
                      </a:r>
                      <a:endParaRPr lang="ru-RU" sz="11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solidFill>
                      <a:srgbClr val="E6D6F2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214848"/>
            <a:ext cx="865160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ПЕРЕЧЕНЬ ЗАВОДОВ – ПРОИЗВОДИТЕЛЕЙ КАБЕЛЕЙ С ИЗОЛЯЦИЕЙ 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ИЗ СШИТОГО ПОЛИЭТИЛЕНА АССОЦИАЦИИ «ЭЛЕКТРОКАБЕЛЬ»</a:t>
            </a:r>
          </a:p>
        </p:txBody>
      </p:sp>
      <p:sp>
        <p:nvSpPr>
          <p:cNvPr id="23621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10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.danshina\AppData\Local\Microsoft\Windows\Temporary Internet Files\Content.Outlook\5665ZZKA\Беларусь 17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78" y="1484784"/>
            <a:ext cx="6840759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9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00310"/>
            <a:ext cx="864096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ПЕРВЫЙ КАБЕЛЬ НА НАПРЯЖЕНИЕ 330 </a:t>
            </a:r>
            <a:r>
              <a:rPr lang="ru-RU" b="1" dirty="0" err="1">
                <a:ln w="50800"/>
                <a:solidFill>
                  <a:srgbClr val="92001C"/>
                </a:solidFill>
              </a:rPr>
              <a:t>кВ</a:t>
            </a:r>
            <a:r>
              <a:rPr lang="ru-RU" b="1" dirty="0">
                <a:ln w="50800"/>
                <a:solidFill>
                  <a:srgbClr val="92001C"/>
                </a:solidFill>
              </a:rPr>
              <a:t> С ИЗОЛЯЦИЕЙ ИЗ СШИТОГО ПОЛИЭТИЛЕНА, ИЗГОТОВЛЕННЫЙ ЗАВОДОМ «ЮЖКАБЕЛЬ»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 (УКРАИНА, г. ХАРЬКОВ)</a:t>
            </a:r>
          </a:p>
        </p:txBody>
      </p:sp>
      <p:sp>
        <p:nvSpPr>
          <p:cNvPr id="24581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11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468438"/>
            <a:ext cx="850900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38809"/>
            <a:ext cx="842493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cap="all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Базовые конструкции оптических кабелей,</a:t>
            </a:r>
          </a:p>
          <a:p>
            <a:pPr algn="ctr">
              <a:defRPr/>
            </a:pPr>
            <a:r>
              <a:rPr lang="ru-RU" b="1" cap="all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выпускаемых на постсоветском пространстве</a:t>
            </a:r>
          </a:p>
        </p:txBody>
      </p:sp>
      <p:pic>
        <p:nvPicPr>
          <p:cNvPr id="25605" name="Рисунок 4" descr="ОКГТ-Р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41438"/>
            <a:ext cx="9763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5" descr="ОКГТ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205038"/>
            <a:ext cx="16208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9225" y="2686050"/>
            <a:ext cx="2232025" cy="57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Оптический кабель,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встроенный в грозозащитный трос</a:t>
            </a:r>
          </a:p>
        </p:txBody>
      </p:sp>
      <p:pic>
        <p:nvPicPr>
          <p:cNvPr id="25608" name="Рисунок 7" descr="ОКА-Р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371600"/>
            <a:ext cx="97631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Рисунок 8" descr="ОКА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2300288"/>
            <a:ext cx="172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9263" y="2752725"/>
            <a:ext cx="2330450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Оптический кабель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самонесущий неметаллический</a:t>
            </a:r>
          </a:p>
        </p:txBody>
      </p:sp>
      <p:pic>
        <p:nvPicPr>
          <p:cNvPr id="25611" name="Picture 2" descr="ОК'Т-М6П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1158875"/>
            <a:ext cx="641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Рисунок 11" descr="ОКСт-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317750"/>
            <a:ext cx="16129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00788" y="2833688"/>
            <a:ext cx="2492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Подвесной оптический кабель</a:t>
            </a:r>
          </a:p>
        </p:txBody>
      </p:sp>
      <p:pic>
        <p:nvPicPr>
          <p:cNvPr id="25614" name="Рисунок 13" descr="ОКБ-Т-Р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689350"/>
            <a:ext cx="1011237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Рисунок 14" descr="ОКБ-Т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718050"/>
            <a:ext cx="18573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8438" y="5089525"/>
            <a:ext cx="2216150" cy="576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Оптический кабель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центральной трубкой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круглой проволочной броне</a:t>
            </a:r>
          </a:p>
        </p:txBody>
      </p:sp>
      <p:pic>
        <p:nvPicPr>
          <p:cNvPr id="25617" name="Рисунок 16" descr="ОКС-Р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643313"/>
            <a:ext cx="97313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Рисунок 17" descr="ОКС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4665663"/>
            <a:ext cx="1674813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65488" y="5035550"/>
            <a:ext cx="1717675" cy="576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Оптический кабель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броней из стальной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гофрированной ленты</a:t>
            </a:r>
          </a:p>
        </p:txBody>
      </p:sp>
      <p:pic>
        <p:nvPicPr>
          <p:cNvPr id="25620" name="Рисунок 19" descr="Симпл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455988"/>
            <a:ext cx="9398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" descr="ОКВА-Т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4267200"/>
            <a:ext cx="4111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Рисунок 21" descr="внут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409950"/>
            <a:ext cx="9588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Рисунок 22" descr="Внутр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4122738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80038" y="5002213"/>
            <a:ext cx="3446462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Оптические кабели для внутренней прокладки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оптическим волокном в плотном полимерном 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покрытии (</a:t>
            </a:r>
            <a:r>
              <a:rPr lang="en-US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tight buffer)</a:t>
            </a:r>
            <a:endParaRPr lang="ru-RU" sz="10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25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12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LogoBlu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684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32656"/>
            <a:ext cx="7776864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ЗАВОДЫ, ВЫПУСКАЮЩИЕ ОПТИЧЕСКИЙ КАБЕЛЬ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1476375" y="1317625"/>
            <a:ext cx="66960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b="1" u="sng" cap="small" dirty="0" smtClean="0">
                <a:solidFill>
                  <a:srgbClr val="92001C"/>
                </a:solidFill>
              </a:rPr>
              <a:t>Россия:</a:t>
            </a:r>
            <a:r>
              <a:rPr lang="ru-RU" b="1" cap="small" dirty="0" smtClean="0">
                <a:solidFill>
                  <a:srgbClr val="92001C"/>
                </a:solidFill>
              </a:rPr>
              <a:t>				</a:t>
            </a:r>
            <a:r>
              <a:rPr lang="ru-RU" b="1" u="sng" cap="small" dirty="0" smtClean="0">
                <a:solidFill>
                  <a:srgbClr val="92001C"/>
                </a:solidFill>
              </a:rPr>
              <a:t>Белоруссия:</a:t>
            </a: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Еврокабель</a:t>
            </a:r>
            <a:r>
              <a:rPr lang="ru-RU" b="1" cap="small" dirty="0" smtClean="0">
                <a:solidFill>
                  <a:srgbClr val="002060"/>
                </a:solidFill>
              </a:rPr>
              <a:t> – 1			</a:t>
            </a:r>
            <a:r>
              <a:rPr lang="ru-RU" b="1" cap="small" dirty="0" err="1" smtClean="0">
                <a:solidFill>
                  <a:srgbClr val="002060"/>
                </a:solidFill>
              </a:rPr>
              <a:t>Белтелекабель</a:t>
            </a:r>
            <a:endParaRPr lang="ru-RU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Инкаб</a:t>
            </a:r>
            <a:r>
              <a:rPr lang="ru-RU" b="1" cap="small" dirty="0" smtClean="0">
                <a:solidFill>
                  <a:srgbClr val="002060"/>
                </a:solidFill>
              </a:rPr>
              <a:t>				Союз – кабель </a:t>
            </a: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Кубанькабель</a:t>
            </a:r>
            <a:r>
              <a:rPr lang="ru-RU" b="1" cap="small" dirty="0" smtClean="0">
                <a:solidFill>
                  <a:srgbClr val="002060"/>
                </a:solidFill>
              </a:rPr>
              <a:t>			</a:t>
            </a:r>
            <a:endParaRPr lang="en-US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Москабель</a:t>
            </a:r>
            <a:r>
              <a:rPr lang="ru-RU" b="1" cap="small" dirty="0" smtClean="0">
                <a:solidFill>
                  <a:srgbClr val="002060"/>
                </a:solidFill>
              </a:rPr>
              <a:t> – </a:t>
            </a:r>
            <a:r>
              <a:rPr lang="ru-RU" b="1" cap="small" dirty="0" err="1" smtClean="0">
                <a:solidFill>
                  <a:srgbClr val="002060"/>
                </a:solidFill>
              </a:rPr>
              <a:t>фуджикура</a:t>
            </a:r>
            <a:r>
              <a:rPr lang="ru-RU" b="1" cap="small" dirty="0" smtClean="0">
                <a:solidFill>
                  <a:srgbClr val="002060"/>
                </a:solidFill>
              </a:rPr>
              <a:t>	</a:t>
            </a:r>
            <a:r>
              <a:rPr lang="en-US" b="1" cap="small" dirty="0" smtClean="0">
                <a:solidFill>
                  <a:srgbClr val="002060"/>
                </a:solidFill>
              </a:rPr>
              <a:t>	</a:t>
            </a:r>
            <a:r>
              <a:rPr lang="ru-RU" b="1" u="sng" cap="small" dirty="0" smtClean="0">
                <a:solidFill>
                  <a:srgbClr val="990033"/>
                </a:solidFill>
              </a:rPr>
              <a:t>Казахстан:</a:t>
            </a:r>
          </a:p>
          <a:p>
            <a:pPr eaLnBrk="1" hangingPunct="1">
              <a:defRPr/>
            </a:pPr>
            <a:r>
              <a:rPr lang="ru-RU" b="1" cap="small" dirty="0" smtClean="0">
                <a:solidFill>
                  <a:srgbClr val="002060"/>
                </a:solidFill>
              </a:rPr>
              <a:t>Нева – кабель			</a:t>
            </a:r>
            <a:r>
              <a:rPr lang="ru-RU" b="1" cap="small" dirty="0" err="1" smtClean="0">
                <a:solidFill>
                  <a:srgbClr val="002060"/>
                </a:solidFill>
              </a:rPr>
              <a:t>Казцентрэлектропровод</a:t>
            </a:r>
            <a:endParaRPr lang="ru-RU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b="1" cap="small" dirty="0" smtClean="0">
                <a:solidFill>
                  <a:srgbClr val="002060"/>
                </a:solidFill>
              </a:rPr>
              <a:t>ОКС 01</a:t>
            </a: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Оптен</a:t>
            </a:r>
            <a:r>
              <a:rPr lang="ru-RU" b="1" cap="small" dirty="0" smtClean="0">
                <a:solidFill>
                  <a:srgbClr val="002060"/>
                </a:solidFill>
              </a:rPr>
              <a:t>				</a:t>
            </a:r>
            <a:r>
              <a:rPr lang="ru-RU" b="1" u="sng" cap="small" dirty="0" smtClean="0">
                <a:solidFill>
                  <a:srgbClr val="92001C"/>
                </a:solidFill>
              </a:rPr>
              <a:t>Украина:</a:t>
            </a:r>
          </a:p>
          <a:p>
            <a:pPr eaLnBrk="1" hangingPunct="1">
              <a:defRPr/>
            </a:pPr>
            <a:r>
              <a:rPr lang="ru-RU" b="1" cap="small" dirty="0" smtClean="0">
                <a:solidFill>
                  <a:srgbClr val="002060"/>
                </a:solidFill>
              </a:rPr>
              <a:t>ОФС </a:t>
            </a:r>
            <a:r>
              <a:rPr lang="ru-RU" b="1" cap="small" dirty="0" err="1" smtClean="0">
                <a:solidFill>
                  <a:srgbClr val="002060"/>
                </a:solidFill>
              </a:rPr>
              <a:t>Связьстрой</a:t>
            </a:r>
            <a:r>
              <a:rPr lang="ru-RU" b="1" cap="small" dirty="0" smtClean="0">
                <a:solidFill>
                  <a:srgbClr val="002060"/>
                </a:solidFill>
              </a:rPr>
              <a:t> – 1		</a:t>
            </a:r>
            <a:r>
              <a:rPr lang="ru-RU" b="1" cap="small" dirty="0" err="1" smtClean="0">
                <a:solidFill>
                  <a:srgbClr val="002060"/>
                </a:solidFill>
              </a:rPr>
              <a:t>Одескабель</a:t>
            </a:r>
            <a:endParaRPr lang="ru-RU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Сарансккабель</a:t>
            </a:r>
            <a:r>
              <a:rPr lang="ru-RU" b="1" cap="small" dirty="0" smtClean="0">
                <a:solidFill>
                  <a:srgbClr val="002060"/>
                </a:solidFill>
              </a:rPr>
              <a:t> – Оптика	</a:t>
            </a:r>
            <a:r>
              <a:rPr lang="en-US" b="1" cap="small" dirty="0" smtClean="0">
                <a:solidFill>
                  <a:srgbClr val="002060"/>
                </a:solidFill>
              </a:rPr>
              <a:t>	</a:t>
            </a:r>
            <a:r>
              <a:rPr lang="ru-RU" b="1" cap="small" dirty="0" err="1" smtClean="0">
                <a:solidFill>
                  <a:srgbClr val="002060"/>
                </a:solidFill>
              </a:rPr>
              <a:t>Южкабель</a:t>
            </a:r>
            <a:endParaRPr lang="ru-RU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b="1" cap="small" dirty="0" smtClean="0">
                <a:solidFill>
                  <a:srgbClr val="002060"/>
                </a:solidFill>
              </a:rPr>
              <a:t>Самарская Оптическая </a:t>
            </a:r>
          </a:p>
          <a:p>
            <a:pPr eaLnBrk="1" hangingPunct="1">
              <a:defRPr/>
            </a:pPr>
            <a:r>
              <a:rPr lang="ru-RU" b="1" cap="small" dirty="0" smtClean="0">
                <a:solidFill>
                  <a:srgbClr val="002060"/>
                </a:solidFill>
              </a:rPr>
              <a:t>Кабельная Компания</a:t>
            </a: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Севкабель</a:t>
            </a:r>
            <a:r>
              <a:rPr lang="ru-RU" b="1" cap="small" dirty="0" smtClean="0">
                <a:solidFill>
                  <a:srgbClr val="002060"/>
                </a:solidFill>
              </a:rPr>
              <a:t> – Оптик</a:t>
            </a: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Сибкабель</a:t>
            </a:r>
            <a:endParaRPr lang="ru-RU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Трансвок</a:t>
            </a:r>
            <a:endParaRPr lang="ru-RU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b="1" cap="small" dirty="0" smtClean="0">
                <a:solidFill>
                  <a:srgbClr val="002060"/>
                </a:solidFill>
              </a:rPr>
              <a:t>Электропровод</a:t>
            </a:r>
          </a:p>
          <a:p>
            <a:pPr eaLnBrk="1" hangingPunct="1">
              <a:defRPr/>
            </a:pPr>
            <a:r>
              <a:rPr lang="ru-RU" b="1" cap="small" dirty="0" err="1" smtClean="0">
                <a:solidFill>
                  <a:srgbClr val="002060"/>
                </a:solidFill>
              </a:rPr>
              <a:t>Эликс</a:t>
            </a:r>
            <a:r>
              <a:rPr lang="ru-RU" b="1" cap="small" dirty="0" smtClean="0">
                <a:solidFill>
                  <a:srgbClr val="002060"/>
                </a:solidFill>
              </a:rPr>
              <a:t> – Кабель</a:t>
            </a:r>
          </a:p>
          <a:p>
            <a:pPr eaLnBrk="1" hangingPunct="1">
              <a:defRPr/>
            </a:pPr>
            <a:r>
              <a:rPr lang="ru-RU" b="1" cap="small" dirty="0" smtClean="0">
                <a:solidFill>
                  <a:srgbClr val="002060"/>
                </a:solidFill>
              </a:rPr>
              <a:t>Яуза – кабель </a:t>
            </a:r>
          </a:p>
        </p:txBody>
      </p:sp>
      <p:sp>
        <p:nvSpPr>
          <p:cNvPr id="26630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13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LogoBlue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684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92006"/>
            <a:ext cx="842493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ДИНАМИКА ПРОИЗВОДСТВА ВОЛОКОННО – ОПТИЧЕСКИХ КАБЕЛЕЙ ПО ПРЕДПРИЯТИЯМ – ИЗГОТОВИТЕЛЯМ В СТРАНАХ СНГ</a:t>
            </a:r>
          </a:p>
        </p:txBody>
      </p:sp>
      <p:graphicFrame>
        <p:nvGraphicFramePr>
          <p:cNvPr id="27653" name="Диаграмма 4"/>
          <p:cNvGraphicFramePr>
            <a:graphicFrameLocks/>
          </p:cNvGraphicFramePr>
          <p:nvPr/>
        </p:nvGraphicFramePr>
        <p:xfrm>
          <a:off x="592138" y="1362075"/>
          <a:ext cx="789305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3" r:id="rId5" imgW="7895004" imgH="4170025" progId="Excel.Chart.8">
                  <p:embed/>
                </p:oleObj>
              </mc:Choice>
              <mc:Fallback>
                <p:oleObj r:id="rId5" imgW="7895004" imgH="4170025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8" y="1362075"/>
                        <a:ext cx="789305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750" y="5153025"/>
          <a:ext cx="784860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10"/>
                <a:gridCol w="576044"/>
                <a:gridCol w="676672"/>
                <a:gridCol w="655214"/>
                <a:gridCol w="612263"/>
                <a:gridCol w="648050"/>
                <a:gridCol w="648050"/>
                <a:gridCol w="648050"/>
                <a:gridCol w="576044"/>
                <a:gridCol w="648050"/>
                <a:gridCol w="720055"/>
              </a:tblGrid>
              <a:tr h="380842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СНГ-изменение</a:t>
                      </a:r>
                      <a:r>
                        <a:rPr lang="ru-RU" sz="1100" b="1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 пред. периоду, %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17,4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-17,3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35,2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63,2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15,1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31,4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48,2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10,5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-35,1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73,9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1226">
                <a:tc gridSpan="11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 по российским заводам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22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Всего: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796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628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860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1397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1597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1939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2948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3278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2204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3850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08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Изменение</a:t>
                      </a:r>
                      <a:r>
                        <a:rPr lang="ru-RU" sz="1100" b="1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 пред. периоду,  %</a:t>
                      </a:r>
                      <a:endParaRPr lang="ru-RU" sz="11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13,1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-21,1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36,9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62,5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14,3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21,4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52,0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11,2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-32,7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74,7</a:t>
                      </a:r>
                      <a:endParaRPr lang="ru-RU" sz="11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689" name="TextBox 6"/>
          <p:cNvSpPr txBox="1">
            <a:spLocks noChangeArrowheads="1"/>
          </p:cNvSpPr>
          <p:nvPr/>
        </p:nvSpPr>
        <p:spPr bwMode="auto">
          <a:xfrm rot="-5400000">
            <a:off x="31751" y="3090862"/>
            <a:ext cx="10461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2060"/>
                </a:solidFill>
                <a:cs typeface="Arial" charset="0"/>
              </a:rPr>
              <a:t>Тыс. км ОВ</a:t>
            </a:r>
          </a:p>
        </p:txBody>
      </p:sp>
      <p:sp>
        <p:nvSpPr>
          <p:cNvPr id="27690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14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LogoBlue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684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38809"/>
            <a:ext cx="842493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ПРОГНОЗ ПРОИЗВОДСТВА ВОЛОКОННО – ОПТИЧЕСКИХ КАБЕЛЕЙ 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(</a:t>
            </a:r>
            <a:r>
              <a:rPr lang="ru-RU" b="1" cap="small" dirty="0">
                <a:ln w="50800"/>
                <a:solidFill>
                  <a:srgbClr val="92001C"/>
                </a:solidFill>
              </a:rPr>
              <a:t>в </a:t>
            </a:r>
            <a:r>
              <a:rPr lang="ru-RU" b="1" cap="small" dirty="0" err="1">
                <a:ln w="50800"/>
                <a:solidFill>
                  <a:srgbClr val="92001C"/>
                </a:solidFill>
              </a:rPr>
              <a:t>одноволоконном</a:t>
            </a:r>
            <a:r>
              <a:rPr lang="ru-RU" b="1" cap="small" dirty="0">
                <a:ln w="50800"/>
                <a:solidFill>
                  <a:srgbClr val="92001C"/>
                </a:solidFill>
              </a:rPr>
              <a:t> исчислении</a:t>
            </a:r>
            <a:r>
              <a:rPr lang="ru-RU" b="1" dirty="0">
                <a:ln w="50800"/>
                <a:solidFill>
                  <a:srgbClr val="92001C"/>
                </a:solidFill>
              </a:rPr>
              <a:t>) НА ПОСТСОВЕТСКОЙ ТЕРРИТОРИИ</a:t>
            </a:r>
          </a:p>
        </p:txBody>
      </p:sp>
      <p:graphicFrame>
        <p:nvGraphicFramePr>
          <p:cNvPr id="28677" name="Объект 5"/>
          <p:cNvGraphicFramePr>
            <a:graphicFrameLocks/>
          </p:cNvGraphicFramePr>
          <p:nvPr/>
        </p:nvGraphicFramePr>
        <p:xfrm>
          <a:off x="703263" y="1196975"/>
          <a:ext cx="802322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r:id="rId5" imgW="8029128" imgH="5432007" progId="Excel.Chart.8">
                  <p:embed/>
                </p:oleObj>
              </mc:Choice>
              <mc:Fallback>
                <p:oleObj r:id="rId5" imgW="8029128" imgH="5432007" progId="Excel.Chart.8">
                  <p:embed/>
                  <p:pic>
                    <p:nvPicPr>
                      <p:cNvPr id="0" name="Объект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1196975"/>
                        <a:ext cx="8023225" cy="542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3"/>
          <p:cNvSpPr txBox="1">
            <a:spLocks noChangeArrowheads="1"/>
          </p:cNvSpPr>
          <p:nvPr/>
        </p:nvSpPr>
        <p:spPr bwMode="auto">
          <a:xfrm rot="16200000">
            <a:off x="26194" y="3445669"/>
            <a:ext cx="1046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Тыс. км ОВ</a:t>
            </a:r>
            <a:endParaRPr lang="ru-RU" sz="1200" b="1" dirty="0">
              <a:solidFill>
                <a:schemeClr val="accent6">
                  <a:lumMod val="25000"/>
                </a:schemeClr>
              </a:solidFill>
              <a:latin typeface="Arial" pitchFamily="34" charset="0"/>
            </a:endParaRPr>
          </a:p>
        </p:txBody>
      </p:sp>
      <p:sp>
        <p:nvSpPr>
          <p:cNvPr id="28679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15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684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38809"/>
            <a:ext cx="872375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БАЗОВЫЕ КОНСТРУКЦИИ САМОНЕСУЩИХ ИЗОЛИРОВАННЫХ ПРОВОДОВ ДЛЯ ВОЗДУШНЫХ ЛИНИЙ ЭЛЕКТРОПЕРЕДАЧ</a:t>
            </a:r>
          </a:p>
        </p:txBody>
      </p:sp>
      <p:pic>
        <p:nvPicPr>
          <p:cNvPr id="29701" name="Рисунок 4" descr="C:\Users\o.danshina\AppData\Local\Microsoft\Windows\Temporary Internet Files\Content.Outlook\5665ZZKA\Scan-110823-00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2F4"/>
              </a:clrFrom>
              <a:clrTo>
                <a:srgbClr val="F1F2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2499" r="51099" b="69597"/>
          <a:stretch>
            <a:fillRect/>
          </a:stretch>
        </p:blipFill>
        <p:spPr bwMode="auto">
          <a:xfrm>
            <a:off x="1514475" y="1628775"/>
            <a:ext cx="6048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8313" y="4868863"/>
            <a:ext cx="8391525" cy="116998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i="1" cap="small" dirty="0">
                <a:solidFill>
                  <a:srgbClr val="92001C"/>
                </a:solidFill>
              </a:rPr>
              <a:t>Типовые конструкции самонесущих изолированных проводов с нулевой несущей жилой:</a:t>
            </a:r>
          </a:p>
          <a:p>
            <a:pPr algn="ctr">
              <a:defRPr/>
            </a:pPr>
            <a:endParaRPr lang="ru-RU" sz="1400" dirty="0"/>
          </a:p>
          <a:p>
            <a:pPr>
              <a:defRPr/>
            </a:pPr>
            <a:r>
              <a:rPr lang="ru-RU" sz="1400" dirty="0">
                <a:solidFill>
                  <a:srgbClr val="002060"/>
                </a:solidFill>
              </a:rPr>
              <a:t>а – СИП – 2; б – СИП – 2А (1 – токопроводящая жила из алюминиевой проволоки; 2 – изоляция из </a:t>
            </a:r>
            <a:r>
              <a:rPr lang="ru-RU" sz="1400" dirty="0" err="1">
                <a:solidFill>
                  <a:srgbClr val="002060"/>
                </a:solidFill>
              </a:rPr>
              <a:t>светостабилизированного</a:t>
            </a:r>
            <a:r>
              <a:rPr lang="ru-RU" sz="1400" dirty="0">
                <a:solidFill>
                  <a:srgbClr val="002060"/>
                </a:solidFill>
              </a:rPr>
              <a:t> СПЭ; 3 – провод освещения; 4 – нулевая несущая жила из сплава алюминия</a:t>
            </a:r>
          </a:p>
        </p:txBody>
      </p:sp>
      <p:sp>
        <p:nvSpPr>
          <p:cNvPr id="29703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16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LogoBlu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38809"/>
            <a:ext cx="892899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ДИНАМИКА ПРОИЗВОДСТВА ПРОВОДОВ ДЛЯ ВОЗДУШНЫХ ЛИНИЙ  ЭЛЕКТРОПЕРЕДАЧ НА ПРЕДПРИЯТИЯХ АССОЦИАЦИИ «ЭЛЕКТРОКАБЕЛЬ»</a:t>
            </a:r>
          </a:p>
        </p:txBody>
      </p:sp>
      <p:graphicFrame>
        <p:nvGraphicFramePr>
          <p:cNvPr id="30725" name="Объект 4"/>
          <p:cNvGraphicFramePr>
            <a:graphicFrameLocks noChangeAspect="1"/>
          </p:cNvGraphicFramePr>
          <p:nvPr/>
        </p:nvGraphicFramePr>
        <p:xfrm>
          <a:off x="312738" y="1628775"/>
          <a:ext cx="8451850" cy="369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Документ" r:id="rId4" imgW="6626023" imgH="2894468" progId="Word.Document.12">
                  <p:embed/>
                </p:oleObj>
              </mc:Choice>
              <mc:Fallback>
                <p:oleObj name="Документ" r:id="rId4" imgW="6626023" imgH="2894468" progId="Word.Document.1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1628775"/>
                        <a:ext cx="8451850" cy="369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17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pic>
        <p:nvPicPr>
          <p:cNvPr id="31747" name="Рисунок 3" descr="C:\Users\o.danshina\AppData\Local\Microsoft\Windows\Temporary Internet Files\Content.Outlook\5665ZZKA\Scan-110823-000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4D8FB"/>
              </a:clrFrom>
              <a:clrTo>
                <a:srgbClr val="D4D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1" t="40091" r="7283" b="9235"/>
          <a:stretch>
            <a:fillRect/>
          </a:stretch>
        </p:blipFill>
        <p:spPr bwMode="auto">
          <a:xfrm>
            <a:off x="539750" y="1557338"/>
            <a:ext cx="3455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6450" y="3357563"/>
            <a:ext cx="1944688" cy="792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0825" y="4410075"/>
            <a:ext cx="4392613" cy="14160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i="1" cap="small" dirty="0">
                <a:solidFill>
                  <a:srgbClr val="92001C"/>
                </a:solidFill>
              </a:rPr>
              <a:t>Типы кабелей парной скрутки для СКС:</a:t>
            </a:r>
          </a:p>
          <a:p>
            <a:pPr algn="ctr">
              <a:defRPr/>
            </a:pPr>
            <a:endParaRPr lang="ru-RU" sz="1200" b="1" dirty="0"/>
          </a:p>
          <a:p>
            <a:pPr>
              <a:defRPr/>
            </a:pPr>
            <a:r>
              <a:rPr lang="ru-RU" sz="1200" b="1" i="1" dirty="0">
                <a:solidFill>
                  <a:srgbClr val="002060"/>
                </a:solidFill>
              </a:rPr>
              <a:t>а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–</a:t>
            </a:r>
            <a:r>
              <a:rPr lang="en-US" sz="1200" b="1" dirty="0">
                <a:solidFill>
                  <a:srgbClr val="002060"/>
                </a:solidFill>
              </a:rPr>
              <a:t> U/UTP</a:t>
            </a:r>
            <a:r>
              <a:rPr lang="ru-RU" sz="1200" b="1" dirty="0">
                <a:solidFill>
                  <a:srgbClr val="002060"/>
                </a:solidFill>
              </a:rPr>
              <a:t>; </a:t>
            </a:r>
            <a:r>
              <a:rPr lang="ru-RU" sz="1200" b="1" i="1" dirty="0">
                <a:solidFill>
                  <a:srgbClr val="002060"/>
                </a:solidFill>
              </a:rPr>
              <a:t>б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–</a:t>
            </a:r>
            <a:r>
              <a:rPr lang="en-US" sz="1200" b="1" dirty="0">
                <a:solidFill>
                  <a:srgbClr val="002060"/>
                </a:solidFill>
              </a:rPr>
              <a:t> F/UTP(S/UTP)</a:t>
            </a:r>
            <a:r>
              <a:rPr lang="ru-RU" sz="1200" b="1" dirty="0">
                <a:solidFill>
                  <a:srgbClr val="002060"/>
                </a:solidFill>
              </a:rPr>
              <a:t>; </a:t>
            </a:r>
            <a:r>
              <a:rPr lang="ru-RU" sz="1200" b="1" i="1" dirty="0">
                <a:solidFill>
                  <a:srgbClr val="002060"/>
                </a:solidFill>
              </a:rPr>
              <a:t>в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–</a:t>
            </a:r>
            <a:r>
              <a:rPr lang="en-US" sz="1200" b="1" dirty="0">
                <a:solidFill>
                  <a:srgbClr val="002060"/>
                </a:solidFill>
              </a:rPr>
              <a:t> U/FTP</a:t>
            </a:r>
            <a:r>
              <a:rPr lang="ru-RU" sz="1200" b="1" dirty="0">
                <a:solidFill>
                  <a:srgbClr val="002060"/>
                </a:solidFill>
              </a:rPr>
              <a:t>; </a:t>
            </a:r>
            <a:r>
              <a:rPr lang="ru-RU" sz="1200" b="1" i="1" dirty="0">
                <a:solidFill>
                  <a:srgbClr val="002060"/>
                </a:solidFill>
              </a:rPr>
              <a:t>г – </a:t>
            </a:r>
            <a:r>
              <a:rPr lang="en-US" sz="1200" b="1" dirty="0">
                <a:solidFill>
                  <a:srgbClr val="002060"/>
                </a:solidFill>
              </a:rPr>
              <a:t>SF/UTP</a:t>
            </a:r>
            <a:r>
              <a:rPr lang="ru-RU" sz="1200" b="1" dirty="0">
                <a:solidFill>
                  <a:srgbClr val="002060"/>
                </a:solidFill>
              </a:rPr>
              <a:t>;</a:t>
            </a:r>
          </a:p>
          <a:p>
            <a:pPr>
              <a:defRPr/>
            </a:pPr>
            <a:r>
              <a:rPr lang="ru-RU" sz="1200" b="1" i="1" dirty="0">
                <a:solidFill>
                  <a:srgbClr val="002060"/>
                </a:solidFill>
              </a:rPr>
              <a:t>д – </a:t>
            </a:r>
            <a:r>
              <a:rPr lang="en-US" sz="1200" b="1" dirty="0">
                <a:solidFill>
                  <a:srgbClr val="002060"/>
                </a:solidFill>
              </a:rPr>
              <a:t>S/FTP ( 1 – </a:t>
            </a:r>
            <a:r>
              <a:rPr lang="ru-RU" sz="1200" b="1" dirty="0">
                <a:solidFill>
                  <a:srgbClr val="002060"/>
                </a:solidFill>
              </a:rPr>
              <a:t> оболочка; 2 – пара; 3 – жила; 4 – общий экран (фольга – оплетка); 5 – индивидуальный экран (фольга – оплетка); 6 – общий экран (оплетка); </a:t>
            </a:r>
          </a:p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</a:rPr>
              <a:t>7 – общий экран (фольга)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pic>
        <p:nvPicPr>
          <p:cNvPr id="31750" name="Рисунок 6" descr="C:\Users\o.danshina\AppData\Local\Microsoft\Windows\Temporary Internet Files\Content.Outlook\5665ZZKA\Scan-110823-000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5228" r="50056" b="52917"/>
          <a:stretch>
            <a:fillRect/>
          </a:stretch>
        </p:blipFill>
        <p:spPr bwMode="auto">
          <a:xfrm>
            <a:off x="4932363" y="1557338"/>
            <a:ext cx="34559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04025" y="3203575"/>
            <a:ext cx="1655763" cy="73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87900" y="4408488"/>
            <a:ext cx="4105275" cy="1416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i="1" cap="small" dirty="0">
                <a:solidFill>
                  <a:srgbClr val="990033"/>
                </a:solidFill>
              </a:rPr>
              <a:t>Типы кабелей четверочной скрутки для СКС:</a:t>
            </a:r>
          </a:p>
          <a:p>
            <a:pPr algn="ctr">
              <a:defRPr/>
            </a:pPr>
            <a:endParaRPr lang="ru-RU" sz="1200" b="1" dirty="0"/>
          </a:p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</a:rPr>
              <a:t>а -  </a:t>
            </a:r>
            <a:r>
              <a:rPr lang="en-US" sz="1200" b="1" dirty="0">
                <a:solidFill>
                  <a:srgbClr val="002060"/>
                </a:solidFill>
              </a:rPr>
              <a:t>U/UTP; </a:t>
            </a:r>
            <a:r>
              <a:rPr lang="ru-RU" sz="1200" b="1" dirty="0">
                <a:solidFill>
                  <a:srgbClr val="002060"/>
                </a:solidFill>
              </a:rPr>
              <a:t>б – </a:t>
            </a:r>
            <a:r>
              <a:rPr lang="en-US" sz="1200" b="1" dirty="0">
                <a:solidFill>
                  <a:srgbClr val="002060"/>
                </a:solidFill>
              </a:rPr>
              <a:t>U/FTP</a:t>
            </a:r>
            <a:r>
              <a:rPr lang="ru-RU" sz="1200" b="1" dirty="0">
                <a:solidFill>
                  <a:srgbClr val="002060"/>
                </a:solidFill>
              </a:rPr>
              <a:t>; в – </a:t>
            </a:r>
            <a:r>
              <a:rPr lang="en-US" sz="1200" b="1" dirty="0">
                <a:solidFill>
                  <a:srgbClr val="002060"/>
                </a:solidFill>
              </a:rPr>
              <a:t>S/FTP</a:t>
            </a:r>
            <a:r>
              <a:rPr lang="ru-RU" sz="1200" b="1" dirty="0">
                <a:solidFill>
                  <a:srgbClr val="002060"/>
                </a:solidFill>
              </a:rPr>
              <a:t> (1- оболочка; </a:t>
            </a:r>
          </a:p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</a:rPr>
              <a:t>2 – звездная четверка;  3 – рабочая пара; 4 – жила; </a:t>
            </a:r>
          </a:p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</a:rPr>
              <a:t>5 – индивидуальный экран на четверку (фольга);</a:t>
            </a:r>
          </a:p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</a:rPr>
              <a:t>6 – общий экран (оплетка)</a:t>
            </a:r>
          </a:p>
          <a:p>
            <a:pPr>
              <a:defRPr/>
            </a:pPr>
            <a:r>
              <a:rPr lang="ru-RU" sz="1200" b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238809"/>
            <a:ext cx="835292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БАЗОВЫЕ КОНСТРУКЦИИ КАБЕЛЕЙ ДЛЯ СТРУКТУРИРОВАННЫХ СИСТЕМ СВЯЗИ (</a:t>
            </a:r>
            <a:r>
              <a:rPr lang="en-US" b="1" dirty="0">
                <a:ln w="50800"/>
                <a:solidFill>
                  <a:srgbClr val="92001C"/>
                </a:solidFill>
              </a:rPr>
              <a:t>LAN – </a:t>
            </a:r>
            <a:r>
              <a:rPr lang="ru-RU" b="1" dirty="0">
                <a:ln w="50800"/>
                <a:solidFill>
                  <a:srgbClr val="92001C"/>
                </a:solidFill>
              </a:rPr>
              <a:t>кабели)</a:t>
            </a:r>
          </a:p>
        </p:txBody>
      </p:sp>
      <p:sp>
        <p:nvSpPr>
          <p:cNvPr id="31754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18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946151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pic>
        <p:nvPicPr>
          <p:cNvPr id="14339" name="Picture 5" descr="LogoBlu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52513"/>
            <a:ext cx="861218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863" y="89177"/>
            <a:ext cx="8665745" cy="73866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ПРЕОБРАЗОВАНИЯ СТРУКТУРЫ УПРАВЛЕНИЯ КАБЕЛЬНОЙ ПРОМЫШЛЕННОСТЬЮ С </a:t>
            </a:r>
            <a:r>
              <a:rPr lang="ru-RU" sz="2400" b="1" dirty="0">
                <a:ln w="50800"/>
                <a:solidFill>
                  <a:srgbClr val="990033"/>
                </a:solidFill>
              </a:rPr>
              <a:t>1975</a:t>
            </a:r>
            <a:r>
              <a:rPr lang="ru-RU" b="1" dirty="0">
                <a:ln w="50800"/>
                <a:solidFill>
                  <a:srgbClr val="990033"/>
                </a:solidFill>
              </a:rPr>
              <a:t> г. ПО </a:t>
            </a:r>
            <a:r>
              <a:rPr lang="ru-RU" sz="2400" b="1" dirty="0">
                <a:ln w="50800"/>
                <a:solidFill>
                  <a:srgbClr val="990033"/>
                </a:solidFill>
              </a:rPr>
              <a:t>2003</a:t>
            </a:r>
            <a:r>
              <a:rPr lang="ru-RU" b="1" dirty="0">
                <a:ln w="50800"/>
                <a:solidFill>
                  <a:srgbClr val="990033"/>
                </a:solidFill>
              </a:rPr>
              <a:t> г.</a:t>
            </a:r>
          </a:p>
        </p:txBody>
      </p:sp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150813" y="1066800"/>
            <a:ext cx="8856662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990033"/>
                </a:solidFill>
              </a:rPr>
              <a:t>1966 – 1975 		-	</a:t>
            </a:r>
            <a:r>
              <a:rPr lang="ru-RU" sz="1600" b="1" cap="small" dirty="0" smtClean="0">
                <a:solidFill>
                  <a:srgbClr val="002060"/>
                </a:solidFill>
              </a:rPr>
              <a:t>Главное управление кабельной промышленности</a:t>
            </a:r>
          </a:p>
          <a:p>
            <a:pPr eaLnBrk="1" hangingPunct="1"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	</a:t>
            </a:r>
            <a:r>
              <a:rPr lang="ru-RU" sz="1600" b="1" cap="small" dirty="0" smtClean="0">
                <a:solidFill>
                  <a:srgbClr val="002060"/>
                </a:solidFill>
              </a:rPr>
              <a:t>			</a:t>
            </a:r>
            <a:r>
              <a:rPr lang="ru-RU" sz="1600" b="1" cap="small" dirty="0" err="1" smtClean="0">
                <a:solidFill>
                  <a:srgbClr val="002060"/>
                </a:solidFill>
              </a:rPr>
              <a:t>Минэлектротехпрома</a:t>
            </a:r>
            <a:r>
              <a:rPr lang="ru-RU" sz="1600" b="1" cap="small" dirty="0" smtClean="0">
                <a:solidFill>
                  <a:srgbClr val="002060"/>
                </a:solidFill>
              </a:rPr>
              <a:t> СССР (</a:t>
            </a:r>
            <a:r>
              <a:rPr lang="ru-RU" sz="1600" b="1" cap="small" dirty="0" err="1" smtClean="0">
                <a:solidFill>
                  <a:srgbClr val="002060"/>
                </a:solidFill>
              </a:rPr>
              <a:t>Главкабель</a:t>
            </a:r>
            <a:r>
              <a:rPr lang="ru-RU" sz="1600" b="1" cap="small" dirty="0" smtClean="0">
                <a:solidFill>
                  <a:srgbClr val="002060"/>
                </a:solidFill>
              </a:rPr>
              <a:t>)</a:t>
            </a:r>
            <a:endParaRPr lang="ru-RU" sz="1600" b="1" cap="small" dirty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990033"/>
                </a:solidFill>
              </a:rPr>
              <a:t>1975 – 03.1986</a:t>
            </a:r>
            <a:r>
              <a:rPr lang="ru-RU" sz="1600" cap="small" dirty="0" smtClean="0"/>
              <a:t>		</a:t>
            </a:r>
            <a:r>
              <a:rPr lang="ru-RU" sz="1600" cap="small" dirty="0" smtClean="0">
                <a:solidFill>
                  <a:srgbClr val="002060"/>
                </a:solidFill>
              </a:rPr>
              <a:t>-</a:t>
            </a:r>
            <a:r>
              <a:rPr lang="ru-RU" sz="1600" cap="small" dirty="0" smtClean="0"/>
              <a:t>	</a:t>
            </a:r>
            <a:r>
              <a:rPr lang="ru-RU" sz="1600" b="1" cap="small" dirty="0" smtClean="0"/>
              <a:t>Главное управление кабельной промышленности,</a:t>
            </a:r>
            <a:endParaRPr lang="en-US" sz="1600" b="1" cap="small" dirty="0" smtClean="0"/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				ВПО «</a:t>
            </a:r>
            <a:r>
              <a:rPr lang="ru-RU" sz="1600" b="1" cap="small" dirty="0" err="1" smtClean="0">
                <a:solidFill>
                  <a:srgbClr val="002060"/>
                </a:solidFill>
              </a:rPr>
              <a:t>Союзэлектрокабель</a:t>
            </a:r>
            <a:r>
              <a:rPr lang="ru-RU" sz="1600" b="1" cap="small" dirty="0" smtClean="0">
                <a:solidFill>
                  <a:srgbClr val="002060"/>
                </a:solidFill>
              </a:rPr>
              <a:t>»</a:t>
            </a: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990033"/>
                </a:solidFill>
              </a:rPr>
              <a:t>03.1986 – 03.1988	</a:t>
            </a:r>
            <a:r>
              <a:rPr lang="ru-RU" sz="1600" cap="small" dirty="0" smtClean="0"/>
              <a:t>	</a:t>
            </a:r>
            <a:r>
              <a:rPr lang="ru-RU" sz="1600" cap="small" dirty="0" smtClean="0">
                <a:solidFill>
                  <a:srgbClr val="002060"/>
                </a:solidFill>
              </a:rPr>
              <a:t>-</a:t>
            </a:r>
            <a:r>
              <a:rPr lang="ru-RU" sz="1600" cap="small" dirty="0" smtClean="0"/>
              <a:t>	</a:t>
            </a:r>
            <a:r>
              <a:rPr lang="ru-RU" sz="1600" b="1" cap="small" dirty="0" smtClean="0">
                <a:solidFill>
                  <a:srgbClr val="002060"/>
                </a:solidFill>
              </a:rPr>
              <a:t>«</a:t>
            </a:r>
            <a:r>
              <a:rPr lang="ru-RU" sz="1600" b="1" cap="small" dirty="0" err="1" smtClean="0">
                <a:solidFill>
                  <a:srgbClr val="002060"/>
                </a:solidFill>
              </a:rPr>
              <a:t>Главэлектрокабель</a:t>
            </a:r>
            <a:r>
              <a:rPr lang="ru-RU" sz="1600" b="1" cap="small" dirty="0" smtClean="0">
                <a:solidFill>
                  <a:srgbClr val="002060"/>
                </a:solidFill>
              </a:rPr>
              <a:t>»</a:t>
            </a:r>
          </a:p>
          <a:p>
            <a:pPr eaLnBrk="1" hangingPunct="1">
              <a:defRPr/>
            </a:pPr>
            <a:r>
              <a:rPr lang="ru-RU" cap="small" dirty="0" smtClean="0"/>
              <a:t>    				</a:t>
            </a:r>
            <a:r>
              <a:rPr lang="ru-RU" sz="1200" i="1" dirty="0" smtClean="0">
                <a:solidFill>
                  <a:srgbClr val="002060"/>
                </a:solidFill>
              </a:rPr>
              <a:t>(Постановление Совета Министров СССР № 1284 от 20.12.1985 г.)</a:t>
            </a: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990033"/>
                </a:solidFill>
              </a:rPr>
              <a:t>03.1988 – 08.1989 </a:t>
            </a:r>
            <a:r>
              <a:rPr lang="ru-RU" sz="1600" cap="small" dirty="0" smtClean="0"/>
              <a:t>		</a:t>
            </a:r>
            <a:r>
              <a:rPr lang="ru-RU" sz="1600" cap="small" dirty="0" smtClean="0">
                <a:solidFill>
                  <a:srgbClr val="002060"/>
                </a:solidFill>
              </a:rPr>
              <a:t>-</a:t>
            </a:r>
            <a:r>
              <a:rPr lang="ru-RU" sz="1600" cap="small" dirty="0" smtClean="0"/>
              <a:t>	</a:t>
            </a:r>
            <a:r>
              <a:rPr lang="ru-RU" sz="1600" b="1" cap="small" dirty="0" smtClean="0">
                <a:solidFill>
                  <a:srgbClr val="002060"/>
                </a:solidFill>
              </a:rPr>
              <a:t>ГПО «</a:t>
            </a:r>
            <a:r>
              <a:rPr lang="ru-RU" sz="1600" b="1" cap="small" dirty="0" err="1" smtClean="0">
                <a:solidFill>
                  <a:srgbClr val="002060"/>
                </a:solidFill>
              </a:rPr>
              <a:t>Союзэлектрокабель</a:t>
            </a:r>
            <a:r>
              <a:rPr lang="ru-RU" sz="1600" b="1" cap="small" dirty="0" smtClean="0">
                <a:solidFill>
                  <a:srgbClr val="002060"/>
                </a:solidFill>
              </a:rPr>
              <a:t>»</a:t>
            </a:r>
          </a:p>
          <a:p>
            <a:pPr eaLnBrk="1" hangingPunct="1">
              <a:defRPr/>
            </a:pPr>
            <a:r>
              <a:rPr lang="ru-RU" cap="small" dirty="0" smtClean="0"/>
              <a:t>				</a:t>
            </a:r>
            <a:r>
              <a:rPr lang="ru-RU" sz="1200" i="1" dirty="0" smtClean="0">
                <a:solidFill>
                  <a:srgbClr val="002060"/>
                </a:solidFill>
              </a:rPr>
              <a:t>(Постановление Совета Министров СССР № 57 от 18.01.1988 г.)</a:t>
            </a: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990033"/>
                </a:solidFill>
              </a:rPr>
              <a:t>08.1989 – 10.1991	</a:t>
            </a:r>
            <a:r>
              <a:rPr lang="ru-RU" sz="1600" cap="small" dirty="0" smtClean="0"/>
              <a:t>	</a:t>
            </a:r>
            <a:r>
              <a:rPr lang="ru-RU" sz="1600" cap="small" dirty="0" smtClean="0">
                <a:solidFill>
                  <a:srgbClr val="002060"/>
                </a:solidFill>
              </a:rPr>
              <a:t>-</a:t>
            </a:r>
            <a:r>
              <a:rPr lang="ru-RU" sz="1600" cap="small" dirty="0" smtClean="0"/>
              <a:t>	</a:t>
            </a:r>
            <a:r>
              <a:rPr lang="ru-RU" sz="1600" b="1" cap="small" dirty="0" smtClean="0">
                <a:solidFill>
                  <a:srgbClr val="002060"/>
                </a:solidFill>
              </a:rPr>
              <a:t>ВХА «Электрокабель»</a:t>
            </a:r>
          </a:p>
          <a:p>
            <a:pPr eaLnBrk="1" hangingPunct="1">
              <a:defRPr/>
            </a:pPr>
            <a:r>
              <a:rPr lang="ru-RU" cap="small" dirty="0" smtClean="0"/>
              <a:t>				</a:t>
            </a:r>
            <a:r>
              <a:rPr lang="ru-RU" sz="1200" i="1" dirty="0" smtClean="0">
                <a:solidFill>
                  <a:srgbClr val="002060"/>
                </a:solidFill>
              </a:rPr>
              <a:t>(Постановление Совета Министров СССР № 688 от 26.08.89 г. и</a:t>
            </a:r>
          </a:p>
          <a:p>
            <a:pPr eaLnBrk="1" hangingPunct="1">
              <a:defRPr/>
            </a:pPr>
            <a:r>
              <a:rPr lang="ru-RU" sz="1200" i="1" dirty="0" smtClean="0">
                <a:solidFill>
                  <a:srgbClr val="002060"/>
                </a:solidFill>
              </a:rPr>
              <a:t>				 приказ Министра № 258 от 05.06.1990 г.)</a:t>
            </a: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990033"/>
                </a:solidFill>
              </a:rPr>
              <a:t>10.1991 – 09.1995</a:t>
            </a:r>
            <a:r>
              <a:rPr lang="ru-RU" sz="1600" cap="small" dirty="0" smtClean="0"/>
              <a:t>		</a:t>
            </a:r>
            <a:r>
              <a:rPr lang="ru-RU" sz="1600" cap="small" dirty="0" smtClean="0">
                <a:solidFill>
                  <a:srgbClr val="002060"/>
                </a:solidFill>
              </a:rPr>
              <a:t>-</a:t>
            </a:r>
            <a:r>
              <a:rPr lang="ru-RU" sz="1600" cap="small" dirty="0" smtClean="0"/>
              <a:t>	</a:t>
            </a:r>
            <a:r>
              <a:rPr lang="ru-RU" sz="1600" b="1" cap="small" dirty="0" smtClean="0">
                <a:solidFill>
                  <a:srgbClr val="002060"/>
                </a:solidFill>
              </a:rPr>
              <a:t>Ассоциация «Электрокабель»</a:t>
            </a:r>
          </a:p>
          <a:p>
            <a:pPr eaLnBrk="1" hangingPunct="1">
              <a:defRPr/>
            </a:pPr>
            <a:r>
              <a:rPr lang="ru-RU" cap="small" dirty="0" smtClean="0"/>
              <a:t>				</a:t>
            </a:r>
            <a:r>
              <a:rPr lang="ru-RU" sz="1200" i="1" dirty="0" smtClean="0">
                <a:solidFill>
                  <a:srgbClr val="002060"/>
                </a:solidFill>
              </a:rPr>
              <a:t>(Учредительный договор о создании Ассоциации «Электрокабель» 				 от </a:t>
            </a:r>
            <a:r>
              <a:rPr lang="en-US" sz="1200" i="1" dirty="0" smtClean="0">
                <a:solidFill>
                  <a:srgbClr val="002060"/>
                </a:solidFill>
              </a:rPr>
              <a:t>1</a:t>
            </a:r>
            <a:r>
              <a:rPr lang="ru-RU" sz="1200" i="1" dirty="0" smtClean="0">
                <a:solidFill>
                  <a:srgbClr val="002060"/>
                </a:solidFill>
              </a:rPr>
              <a:t>6.10.1991 г., Устав  зарегистрирован  в Московской 					 регистрационной Палате 18.02.1992 г. № 8464)</a:t>
            </a: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990033"/>
                </a:solidFill>
              </a:rPr>
              <a:t>09.1995 – 13.01.2003 </a:t>
            </a:r>
            <a:r>
              <a:rPr lang="ru-RU" sz="1600" cap="small" dirty="0" smtClean="0"/>
              <a:t>	</a:t>
            </a:r>
            <a:r>
              <a:rPr lang="ru-RU" sz="1600" cap="small" dirty="0" smtClean="0">
                <a:solidFill>
                  <a:srgbClr val="002060"/>
                </a:solidFill>
              </a:rPr>
              <a:t>-</a:t>
            </a:r>
            <a:r>
              <a:rPr lang="ru-RU" sz="1600" cap="small" dirty="0" smtClean="0"/>
              <a:t>	</a:t>
            </a:r>
            <a:r>
              <a:rPr lang="ru-RU" sz="1600" b="1" cap="small" dirty="0" smtClean="0">
                <a:solidFill>
                  <a:srgbClr val="002060"/>
                </a:solidFill>
              </a:rPr>
              <a:t>Международная общественная организация 					Ассоциация «Электрокабель»</a:t>
            </a:r>
          </a:p>
          <a:p>
            <a:pPr eaLnBrk="1" hangingPunct="1">
              <a:defRPr/>
            </a:pPr>
            <a:r>
              <a:rPr lang="ru-RU" sz="1600" cap="small" dirty="0" smtClean="0"/>
              <a:t>				</a:t>
            </a:r>
            <a:r>
              <a:rPr lang="ru-RU" sz="1200" i="1" dirty="0" smtClean="0">
                <a:solidFill>
                  <a:srgbClr val="002060"/>
                </a:solidFill>
              </a:rPr>
              <a:t>(Устав принят Общим собранием членов 29.09.1995 г., 					 зарегистрирована в Минюсте РФ от 21.03.1996 г., свидетельство 				 3160)</a:t>
            </a: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990033"/>
                </a:solidFill>
              </a:rPr>
              <a:t>13.01.2003 – по н/время</a:t>
            </a:r>
            <a:r>
              <a:rPr lang="ru-RU" sz="1600" cap="small" dirty="0" smtClean="0"/>
              <a:t>	</a:t>
            </a:r>
            <a:r>
              <a:rPr lang="ru-RU" sz="1600" cap="small" dirty="0" smtClean="0">
                <a:solidFill>
                  <a:srgbClr val="002060"/>
                </a:solidFill>
              </a:rPr>
              <a:t>-</a:t>
            </a:r>
            <a:r>
              <a:rPr lang="ru-RU" sz="1600" cap="small" dirty="0" smtClean="0"/>
              <a:t>	</a:t>
            </a:r>
            <a:r>
              <a:rPr lang="ru-RU" sz="1600" b="1" cap="small" dirty="0" smtClean="0">
                <a:solidFill>
                  <a:srgbClr val="002060"/>
                </a:solidFill>
              </a:rPr>
              <a:t>НП Ассоциация «Электрокабель»</a:t>
            </a:r>
          </a:p>
          <a:p>
            <a:pPr eaLnBrk="1" hangingPunct="1">
              <a:defRPr/>
            </a:pPr>
            <a:r>
              <a:rPr lang="ru-RU" sz="1600" cap="small" dirty="0" smtClean="0"/>
              <a:t>				</a:t>
            </a:r>
            <a:r>
              <a:rPr lang="ru-RU" sz="1200" i="1" dirty="0" smtClean="0">
                <a:solidFill>
                  <a:srgbClr val="002060"/>
                </a:solidFill>
              </a:rPr>
              <a:t>(Преобразована и утвержден Устав собранием от 13.01.2003 г., 				 регистрация в Министерстве РФ по налогам и сборам </a:t>
            </a:r>
          </a:p>
          <a:p>
            <a:pPr eaLnBrk="1" hangingPunct="1">
              <a:defRPr/>
            </a:pPr>
            <a:r>
              <a:rPr lang="ru-RU" sz="1200" i="1" dirty="0" smtClean="0">
                <a:solidFill>
                  <a:srgbClr val="002060"/>
                </a:solidFill>
              </a:rPr>
              <a:t>				 № 1037722010204 от 26.02.2003 г.</a:t>
            </a:r>
            <a:endParaRPr lang="ru-RU" sz="1200" dirty="0" smtClean="0"/>
          </a:p>
        </p:txBody>
      </p:sp>
      <p:sp>
        <p:nvSpPr>
          <p:cNvPr id="14342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1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Logo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60500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graphicFrame>
        <p:nvGraphicFramePr>
          <p:cNvPr id="32772" name="Объект 3"/>
          <p:cNvGraphicFramePr>
            <a:graphicFrameLocks/>
          </p:cNvGraphicFramePr>
          <p:nvPr/>
        </p:nvGraphicFramePr>
        <p:xfrm>
          <a:off x="603250" y="1468438"/>
          <a:ext cx="8023225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9" r:id="rId4" imgW="8023031" imgH="4163929" progId="Excel.Chart.8">
                  <p:embed/>
                </p:oleObj>
              </mc:Choice>
              <mc:Fallback>
                <p:oleObj r:id="rId4" imgW="8023031" imgH="4163929" progId="Excel.Char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468438"/>
                        <a:ext cx="8023225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9438" y="5589588"/>
          <a:ext cx="7918449" cy="593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891"/>
                <a:gridCol w="668214"/>
                <a:gridCol w="700148"/>
                <a:gridCol w="700148"/>
                <a:gridCol w="630133"/>
                <a:gridCol w="630133"/>
                <a:gridCol w="630133"/>
                <a:gridCol w="630133"/>
                <a:gridCol w="700148"/>
                <a:gridCol w="630133"/>
                <a:gridCol w="850235"/>
              </a:tblGrid>
              <a:tr h="59372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Изменение</a:t>
                      </a:r>
                      <a:r>
                        <a:rPr lang="ru-RU" sz="1100" b="1" baseline="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 к пред. году,  %</a:t>
                      </a:r>
                    </a:p>
                    <a:p>
                      <a:endParaRPr lang="ru-RU" sz="1100" b="1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120,3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74,6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22,8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33,6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39,7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6,7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990033"/>
                          </a:solidFill>
                          <a:latin typeface="Arial" pitchFamily="34" charset="0"/>
                          <a:cs typeface="Arial" pitchFamily="34" charset="0"/>
                        </a:rPr>
                        <a:t>63,3</a:t>
                      </a:r>
                      <a:endParaRPr lang="ru-RU" sz="1100" dirty="0">
                        <a:solidFill>
                          <a:srgbClr val="99003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447" marB="454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3973" y="238809"/>
            <a:ext cx="866737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ДИНАМИКА ПРОИЗВОДСТВА </a:t>
            </a:r>
            <a:r>
              <a:rPr lang="en-US" b="1" dirty="0">
                <a:ln w="50800"/>
                <a:solidFill>
                  <a:srgbClr val="92001C"/>
                </a:solidFill>
              </a:rPr>
              <a:t>LAN – </a:t>
            </a:r>
            <a:r>
              <a:rPr lang="ru-RU" b="1" dirty="0">
                <a:ln w="50800"/>
                <a:solidFill>
                  <a:srgbClr val="92001C"/>
                </a:solidFill>
              </a:rPr>
              <a:t>КАБЕЛЕЙ НА ПРЕДПРИЯТИЯХ АССОЦИАЦИИ «ЭЛЕКТРОКАБЕЛЬ»</a:t>
            </a:r>
          </a:p>
        </p:txBody>
      </p:sp>
      <p:sp>
        <p:nvSpPr>
          <p:cNvPr id="32786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19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268413"/>
            <a:ext cx="814705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300365"/>
            <a:ext cx="878497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990033"/>
                </a:solidFill>
              </a:rPr>
              <a:t>ОАО «ВНИИКП»</a:t>
            </a:r>
          </a:p>
        </p:txBody>
      </p:sp>
      <p:sp>
        <p:nvSpPr>
          <p:cNvPr id="33797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20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684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38809"/>
            <a:ext cx="878497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ПРИОРИТЕТЫ НАУЧНО – ТЕХНИЧЕСКОЙ ДЕЯТЕЛЬНОСТИ 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ВНИИ КАБЕЛЬНОЙ ПРОМЫШЛЕННОСТИ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263" y="1593850"/>
            <a:ext cx="7991475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Фундаментальные научные исследования в области кабельной техники</a:t>
            </a:r>
          </a:p>
          <a:p>
            <a:pPr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Исследование и разработка новых современных типов кабелей и проводов, кабельной арматуры</a:t>
            </a:r>
          </a:p>
          <a:p>
            <a:pPr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Исследование и разработка изоляционных и защитных материалов кабельного производства</a:t>
            </a:r>
          </a:p>
          <a:p>
            <a:pPr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Создание и освоение новых технологических процессов производства кабелей и проводов</a:t>
            </a:r>
          </a:p>
          <a:p>
            <a:pPr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Стандартизация и управление качеством кабельной продукции</a:t>
            </a:r>
          </a:p>
          <a:p>
            <a:pPr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Испытания кабельной продукции</a:t>
            </a:r>
          </a:p>
          <a:p>
            <a:pPr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Патентно – лицензионная и изобретательская работа </a:t>
            </a:r>
          </a:p>
          <a:p>
            <a:pPr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Международное научно – техническое сотрудничество</a:t>
            </a: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21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737" t="9080" r="54015" b="18733"/>
          <a:stretch/>
        </p:blipFill>
        <p:spPr bwMode="auto">
          <a:xfrm rot="5400000">
            <a:off x="2519772" y="238138"/>
            <a:ext cx="4176464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843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5516563"/>
            <a:ext cx="8516938" cy="73818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</a:t>
            </a:r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– центральный соленоид; 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2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– </a:t>
            </a:r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</a:rPr>
              <a:t>бланкет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; 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3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– вакуумная камера; 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4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– опора  вакуумной камеры;  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5,6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– обмотка и опора обмотки тороидального поля; 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7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– криостат; 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8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– токовые и </a:t>
            </a:r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</a:rPr>
              <a:t>гелевые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коммуникации;   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9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– первая стенка;          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– </a:t>
            </a:r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</a:rPr>
              <a:t>дивертор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;  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– обмотки </a:t>
            </a:r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</a:rPr>
              <a:t>полоидального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поля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08086"/>
            <a:ext cx="858892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50800"/>
                <a:solidFill>
                  <a:srgbClr val="92001C"/>
                </a:solidFill>
                <a:latin typeface="Arial" pitchFamily="34" charset="0"/>
              </a:rPr>
              <a:t>СХЕМА ЭКСПЕРИМЕНТАЛЬНОГО МЕЖДУНАРОДНОГО ТЕРМОЯДЕРНОГО РЕАКТОРА (ИТЭР)</a:t>
            </a:r>
          </a:p>
        </p:txBody>
      </p:sp>
      <p:sp>
        <p:nvSpPr>
          <p:cNvPr id="35846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22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5" y="408086"/>
            <a:ext cx="869310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50800"/>
                <a:solidFill>
                  <a:srgbClr val="990033"/>
                </a:solidFill>
                <a:latin typeface="Arial" pitchFamily="34" charset="0"/>
              </a:rPr>
              <a:t>ТРИ ФАЗЫ СВЕРХПРОВОДЯЩЕГО КАБЕЛЯ НА ТЕРРИТОРИИ ИСПЫТАТЕЛЬНОГО ЦЕНТРА</a:t>
            </a:r>
          </a:p>
        </p:txBody>
      </p:sp>
      <p:pic>
        <p:nvPicPr>
          <p:cNvPr id="36868" name="Рисунок 5" descr="D:\Мои документы\презентации\мещанов\Фото0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320800"/>
            <a:ext cx="479742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23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236" y="367784"/>
            <a:ext cx="8280920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ВОДНЫЙ ТРИИНГ ТИПА «БАНТ»</a:t>
            </a: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187450" y="5157788"/>
            <a:ext cx="67691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Размер </a:t>
            </a:r>
            <a:r>
              <a:rPr lang="ru-RU" sz="1600" b="1" cap="small" dirty="0" err="1" smtClean="0">
                <a:solidFill>
                  <a:srgbClr val="002060"/>
                </a:solidFill>
              </a:rPr>
              <a:t>триинга</a:t>
            </a:r>
            <a:r>
              <a:rPr lang="ru-RU" sz="1600" b="1" cap="small" dirty="0" smtClean="0">
                <a:solidFill>
                  <a:srgbClr val="002060"/>
                </a:solidFill>
              </a:rPr>
              <a:t> – 400 мкм, окрашивание метиленовым синим.</a:t>
            </a: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Объект испытаний – кабель с изоляцией из сшитого полиэтилена на напряжение 10 </a:t>
            </a:r>
            <a:r>
              <a:rPr lang="ru-RU" sz="1600" b="1" cap="small" dirty="0" err="1" smtClean="0">
                <a:solidFill>
                  <a:srgbClr val="002060"/>
                </a:solidFill>
              </a:rPr>
              <a:t>кВ.</a:t>
            </a: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Режим испытаний – двухгодичное старение по напряжением 18 </a:t>
            </a:r>
            <a:r>
              <a:rPr lang="ru-RU" sz="1600" b="1" cap="small" dirty="0" err="1" smtClean="0">
                <a:solidFill>
                  <a:srgbClr val="002060"/>
                </a:solidFill>
              </a:rPr>
              <a:t>кВ</a:t>
            </a:r>
            <a:r>
              <a:rPr lang="ru-RU" sz="1600" b="1" cap="small" dirty="0" smtClean="0">
                <a:solidFill>
                  <a:srgbClr val="002060"/>
                </a:solidFill>
              </a:rPr>
              <a:t> во влажной среде</a:t>
            </a:r>
          </a:p>
        </p:txBody>
      </p:sp>
      <p:pic>
        <p:nvPicPr>
          <p:cNvPr id="37893" name="Рисунок 4" descr="D:\Мои документы\Пешков\В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3276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24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58913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860888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ЗАНИЖЕННОЕ СЕЧЕНИЕ ТОКОПРОВОДЯЩИХ ЖИЛ КАБЕЛЕЙ И ПРОВОДОВ – ПРИЧИНА ПОЖАРА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3" y="1458913"/>
            <a:ext cx="7848600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Допускается ли заниженное сечение жил по сравнению с номинальным </a:t>
            </a:r>
          </a:p>
          <a:p>
            <a:pPr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по ГОСТ 22483 – 77?</a:t>
            </a:r>
          </a:p>
          <a:p>
            <a:pPr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Фактическое сечение может быть несколько менее номинального при обязательном соответствии электросопротивления ГОСТ 22483 – 77, но в приделах допустимого.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31825" y="2924175"/>
          <a:ext cx="8064501" cy="206374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36258"/>
                <a:gridCol w="1224076"/>
                <a:gridCol w="1584099"/>
                <a:gridCol w="1728108"/>
                <a:gridCol w="1891960"/>
              </a:tblGrid>
              <a:tr h="371068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Условный изготовитель</a:t>
                      </a:r>
                      <a:endParaRPr lang="ru-RU" sz="1600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Марка кабеля</a:t>
                      </a:r>
                      <a:endParaRPr lang="ru-RU" sz="1600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Сечение жилы, мм</a:t>
                      </a:r>
                      <a:r>
                        <a:rPr lang="ru-RU" sz="1600" cap="small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cap="small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79477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номинальное</a:t>
                      </a:r>
                      <a:endParaRPr lang="ru-RU" sz="16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Расчетное минимальное</a:t>
                      </a:r>
                      <a:endParaRPr lang="ru-RU" sz="16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Фактическое (недопустимое)</a:t>
                      </a:r>
                      <a:endParaRPr lang="ru-RU" sz="1600" b="1" cap="small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</a:tr>
              <a:tr h="37106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№ 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ВВГ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</a:rPr>
                        <a:t>–П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10,0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9,40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9,23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</a:tr>
              <a:tr h="37106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№ 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СИП–4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16,0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15,11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14,95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</a:tr>
              <a:tr h="37106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№ 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ПВС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2,5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2,27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2,03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48" marB="45748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5650" y="5626100"/>
            <a:ext cx="77771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В ГОСТ Р 53768 – 2010 ( провода и кабели установочные) и ГОСТ Р 57769 (кабели силовые 0,66 – 3 </a:t>
            </a:r>
            <a:r>
              <a:rPr lang="ru-RU" sz="1600" b="1" cap="small" dirty="0" err="1">
                <a:solidFill>
                  <a:srgbClr val="002060"/>
                </a:solidFill>
              </a:rPr>
              <a:t>кВ</a:t>
            </a:r>
            <a:r>
              <a:rPr lang="ru-RU" sz="1600" b="1" cap="small" dirty="0">
                <a:solidFill>
                  <a:srgbClr val="002060"/>
                </a:solidFill>
              </a:rPr>
              <a:t>) нормируется минимальная масса 1 м жилы</a:t>
            </a:r>
          </a:p>
        </p:txBody>
      </p:sp>
      <p:sp>
        <p:nvSpPr>
          <p:cNvPr id="38953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25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463675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066801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925" y="377309"/>
            <a:ext cx="8608888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К ВОПРОСУ О ПОЖАРООПАСНОСТИ КАБЕЛЬНОЙ ПРОДУКЦИИ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8163" y="1844675"/>
            <a:ext cx="8064500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b="1" cap="small" dirty="0">
                <a:solidFill>
                  <a:srgbClr val="002060"/>
                </a:solidFill>
              </a:rPr>
              <a:t>Число пожаров, связанных с кабельными изделиями – более 60% общего числа пожаров от электротехнических изделий. Причинами могут быть нарушение стандартов по конструкции и уровню требований, несоответствующие материалы и др.</a:t>
            </a:r>
          </a:p>
          <a:p>
            <a:pPr algn="just">
              <a:defRPr/>
            </a:pPr>
            <a:endParaRPr lang="ru-RU" b="1" cap="small" dirty="0">
              <a:solidFill>
                <a:srgbClr val="002060"/>
              </a:solidFill>
            </a:endParaRPr>
          </a:p>
          <a:p>
            <a:pPr marL="285750" indent="-285750" algn="just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b="1" cap="small" dirty="0">
                <a:solidFill>
                  <a:srgbClr val="002060"/>
                </a:solidFill>
              </a:rPr>
              <a:t>«Образец» таких изделий – провода типа ПУНП с заниженным сечением жил, уменьшенной толщиной изоляции и оболочки по сравнению со стандартами</a:t>
            </a:r>
          </a:p>
          <a:p>
            <a:pPr algn="just">
              <a:defRPr/>
            </a:pPr>
            <a:endParaRPr lang="ru-RU" b="1" cap="small" dirty="0">
              <a:solidFill>
                <a:srgbClr val="002060"/>
              </a:solidFill>
            </a:endParaRPr>
          </a:p>
          <a:p>
            <a:pPr marL="285750" indent="-285750" algn="just">
              <a:buClr>
                <a:srgbClr val="92001C"/>
              </a:buClr>
              <a:buFont typeface="Wingdings" pitchFamily="2" charset="2"/>
              <a:buChar char="ü"/>
              <a:defRPr/>
            </a:pPr>
            <a:r>
              <a:rPr lang="ru-RU" b="1" cap="small" dirty="0">
                <a:solidFill>
                  <a:srgbClr val="002060"/>
                </a:solidFill>
              </a:rPr>
              <a:t>Ассоциацией «Электрокабель» ТУ на ПУНП аннулированы в 2007 г. и запрещено их производство. Циркуляром «</a:t>
            </a:r>
            <a:r>
              <a:rPr lang="ru-RU" b="1" cap="small" dirty="0" err="1">
                <a:solidFill>
                  <a:srgbClr val="002060"/>
                </a:solidFill>
              </a:rPr>
              <a:t>Росэлектромонтажа</a:t>
            </a:r>
            <a:r>
              <a:rPr lang="ru-RU" b="1" cap="small" dirty="0">
                <a:solidFill>
                  <a:srgbClr val="002060"/>
                </a:solidFill>
              </a:rPr>
              <a:t>» от 2007 г. запрещено их применение для электропроводок. Но на рынке ПУНП присутствует!</a:t>
            </a:r>
          </a:p>
        </p:txBody>
      </p:sp>
      <p:sp>
        <p:nvSpPr>
          <p:cNvPr id="39942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26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LogoBlu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435100"/>
            <a:ext cx="8428037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graphicFrame>
        <p:nvGraphicFramePr>
          <p:cNvPr id="40964" name="Object 294"/>
          <p:cNvGraphicFramePr>
            <a:graphicFrameLocks noChangeAspect="1"/>
          </p:cNvGraphicFramePr>
          <p:nvPr/>
        </p:nvGraphicFramePr>
        <p:xfrm>
          <a:off x="355600" y="1709738"/>
          <a:ext cx="8239125" cy="442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r:id="rId4" imgW="8242506" imgH="4419983" progId="Excel.Chart.8">
                  <p:embed/>
                </p:oleObj>
              </mc:Choice>
              <mc:Fallback>
                <p:oleObj r:id="rId4" imgW="8242506" imgH="4419983" progId="Excel.Chart.8">
                  <p:embed/>
                  <p:pic>
                    <p:nvPicPr>
                      <p:cNvPr id="0" name="Object 2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" y="1709738"/>
                        <a:ext cx="8239125" cy="442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385762" y="3378200"/>
            <a:ext cx="1944687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</a:rPr>
              <a:t>Тысяч тонн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58888" y="5888038"/>
            <a:ext cx="7345362" cy="2762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       2008                                            2009                                                                    2010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700338" y="5888038"/>
            <a:ext cx="0" cy="2159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580063" y="5918200"/>
            <a:ext cx="0" cy="2159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79512" y="300365"/>
            <a:ext cx="8608888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ln w="50800"/>
                <a:solidFill>
                  <a:srgbClr val="92001C"/>
                </a:solidFill>
                <a:latin typeface="Arial" pitchFamily="34" charset="0"/>
              </a:rPr>
              <a:t>Объем выпуска кабельных изделий</a:t>
            </a:r>
            <a:r>
              <a:rPr lang="en-US" sz="1400" b="1" cap="all" dirty="0">
                <a:ln w="50800"/>
                <a:solidFill>
                  <a:srgbClr val="92001C"/>
                </a:solidFill>
                <a:latin typeface="Arial" pitchFamily="34" charset="0"/>
              </a:rPr>
              <a:t> </a:t>
            </a:r>
            <a:r>
              <a:rPr lang="ru-RU" sz="1400" b="1" cap="all" dirty="0">
                <a:ln w="50800"/>
                <a:solidFill>
                  <a:srgbClr val="92001C"/>
                </a:solidFill>
                <a:latin typeface="Arial" pitchFamily="34" charset="0"/>
              </a:rPr>
              <a:t>по весу меди на предприятиях Ассоциации "Электрокабель“ по кварталам в 2008-2010</a:t>
            </a:r>
            <a:r>
              <a:rPr lang="ru-RU" sz="1400" b="1" dirty="0">
                <a:ln w="50800"/>
                <a:solidFill>
                  <a:srgbClr val="92001C"/>
                </a:solidFill>
                <a:latin typeface="Arial" pitchFamily="34" charset="0"/>
              </a:rPr>
              <a:t> </a:t>
            </a:r>
            <a:r>
              <a:rPr lang="ru-RU" sz="1400" b="1" dirty="0" err="1">
                <a:ln w="50800"/>
                <a:solidFill>
                  <a:srgbClr val="92001C"/>
                </a:solidFill>
                <a:latin typeface="Arial" pitchFamily="34" charset="0"/>
              </a:rPr>
              <a:t>г.г</a:t>
            </a:r>
            <a:r>
              <a:rPr lang="ru-RU" sz="1400" b="1" dirty="0">
                <a:ln w="50800"/>
                <a:solidFill>
                  <a:srgbClr val="92001C"/>
                </a:solidFill>
                <a:latin typeface="Arial" pitchFamily="34" charset="0"/>
              </a:rPr>
              <a:t>.</a:t>
            </a:r>
            <a:endParaRPr lang="ru-RU" b="1" dirty="0">
              <a:ln w="50800"/>
              <a:solidFill>
                <a:srgbClr val="92001C"/>
              </a:solidFill>
              <a:latin typeface="+mn-lt"/>
            </a:endParaRPr>
          </a:p>
        </p:txBody>
      </p:sp>
      <p:sp>
        <p:nvSpPr>
          <p:cNvPr id="40970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27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pic>
        <p:nvPicPr>
          <p:cNvPr id="41987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484313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438" y="1989138"/>
            <a:ext cx="824706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Font typeface="Wingdings" pitchFamily="2" charset="2"/>
              <a:buChar char="Ø"/>
              <a:defRPr/>
            </a:pPr>
            <a:r>
              <a:rPr lang="ru-RU" b="1" cap="small" dirty="0">
                <a:solidFill>
                  <a:srgbClr val="002060"/>
                </a:solidFill>
                <a:latin typeface="Arial" pitchFamily="34" charset="0"/>
              </a:rPr>
              <a:t>Расширение производства современных типов кабельной продукции (силовые кабели среднего, высокого и сверхвысокого напряжения с изоляцией из сшитого полиэтилена; </a:t>
            </a:r>
            <a:r>
              <a:rPr lang="en-US" b="1" cap="small" dirty="0">
                <a:solidFill>
                  <a:srgbClr val="002060"/>
                </a:solidFill>
                <a:latin typeface="Arial" pitchFamily="34" charset="0"/>
              </a:rPr>
              <a:t>LAN</a:t>
            </a:r>
            <a:r>
              <a:rPr lang="ru-RU" b="1" cap="small" dirty="0">
                <a:solidFill>
                  <a:srgbClr val="002060"/>
                </a:solidFill>
                <a:latin typeface="Arial" pitchFamily="34" charset="0"/>
              </a:rPr>
              <a:t> – кабели; волоконно – оптические кабели и </a:t>
            </a:r>
            <a:r>
              <a:rPr lang="ru-RU" b="1" cap="small" dirty="0" err="1">
                <a:solidFill>
                  <a:srgbClr val="002060"/>
                </a:solidFill>
                <a:latin typeface="Arial" pitchFamily="34" charset="0"/>
              </a:rPr>
              <a:t>др</a:t>
            </a:r>
            <a:r>
              <a:rPr lang="ru-RU" b="1" cap="small" dirty="0">
                <a:solidFill>
                  <a:srgbClr val="002060"/>
                </a:solidFill>
                <a:latin typeface="Arial" pitchFamily="34" charset="0"/>
              </a:rPr>
              <a:t>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defRPr/>
            </a:pPr>
            <a:endParaRPr lang="ru-RU" b="1" cap="small" dirty="0">
              <a:solidFill>
                <a:srgbClr val="002060"/>
              </a:solidFill>
              <a:latin typeface="Arial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Font typeface="Wingdings" pitchFamily="2" charset="2"/>
              <a:buChar char="Ø"/>
              <a:defRPr/>
            </a:pPr>
            <a:r>
              <a:rPr lang="ru-RU" b="1" cap="small" dirty="0">
                <a:solidFill>
                  <a:srgbClr val="002060"/>
                </a:solidFill>
                <a:latin typeface="Arial" pitchFamily="34" charset="0"/>
              </a:rPr>
              <a:t>Защита внутреннего рынка от поступления некачественной или контрафактной кабельной продукции, в том числе импортной.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b="1" cap="small" dirty="0">
              <a:solidFill>
                <a:srgbClr val="002060"/>
              </a:solidFill>
              <a:latin typeface="Arial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Font typeface="Wingdings" pitchFamily="2" charset="2"/>
              <a:buChar char="Ø"/>
              <a:defRPr/>
            </a:pPr>
            <a:r>
              <a:rPr lang="ru-RU" b="1" cap="small" dirty="0">
                <a:solidFill>
                  <a:srgbClr val="002060"/>
                </a:solidFill>
                <a:latin typeface="Arial" pitchFamily="34" charset="0"/>
              </a:rPr>
              <a:t>Увеличение производственных мощностей по выпуску дефицитных и новых инновационных кабельных изделий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b="1" cap="small" dirty="0">
              <a:solidFill>
                <a:srgbClr val="002060"/>
              </a:solidFill>
              <a:latin typeface="Arial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Font typeface="Wingdings" pitchFamily="2" charset="2"/>
              <a:buChar char="Ø"/>
              <a:defRPr/>
            </a:pPr>
            <a:r>
              <a:rPr lang="ru-RU" b="1" cap="small" dirty="0">
                <a:solidFill>
                  <a:srgbClr val="002060"/>
                </a:solidFill>
                <a:latin typeface="Arial" pitchFamily="34" charset="0"/>
              </a:rPr>
              <a:t>Повышение рентабельности кабельного производства</a:t>
            </a:r>
            <a:endParaRPr lang="ru-RU" sz="1600" b="1" cap="small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946" y="238809"/>
            <a:ext cx="844394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ОСНОВНЫЕ ЗАДАЧИ АССОЦИАЦИИ «ЭЛЕКТРОКАБЕЛЬ» 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НА БЛИЖАЙШЕЕ БУДУЩЕЕ</a:t>
            </a:r>
          </a:p>
        </p:txBody>
      </p:sp>
      <p:sp>
        <p:nvSpPr>
          <p:cNvPr id="41990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002060"/>
                </a:solidFill>
                <a:latin typeface="Arial Black" pitchFamily="34" charset="0"/>
              </a:rPr>
              <a:t>28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427163"/>
            <a:ext cx="8505825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1382713" y="1916113"/>
            <a:ext cx="72009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Еременко М.Ф.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1941 – 1970 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г.г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Быков А.С.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1970 – 1977 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г.г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err="1" smtClean="0">
                <a:solidFill>
                  <a:srgbClr val="002060"/>
                </a:solidFill>
              </a:rPr>
              <a:t>Греблов</a:t>
            </a:r>
            <a:r>
              <a:rPr lang="ru-RU" sz="1600" b="1" cap="small" dirty="0" smtClean="0">
                <a:solidFill>
                  <a:srgbClr val="002060"/>
                </a:solidFill>
              </a:rPr>
              <a:t> И.М.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1977 – 1986 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г.г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err="1" smtClean="0">
                <a:solidFill>
                  <a:srgbClr val="002060"/>
                </a:solidFill>
              </a:rPr>
              <a:t>Повеличенко</a:t>
            </a:r>
            <a:r>
              <a:rPr lang="ru-RU" sz="1600" b="1" cap="small" dirty="0" smtClean="0">
                <a:solidFill>
                  <a:srgbClr val="002060"/>
                </a:solidFill>
              </a:rPr>
              <a:t> А.П.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1986 – 1990 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г.г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Лепешкин В.А.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1990 – 1992 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г.г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Пешков И.Б.		</a:t>
            </a: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Кадыров </a:t>
            </a:r>
            <a:r>
              <a:rPr lang="ru-RU" sz="1600" b="1" cap="small" dirty="0">
                <a:solidFill>
                  <a:srgbClr val="002060"/>
                </a:solidFill>
              </a:rPr>
              <a:t>Г.Х.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		-	1991 – 1994 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г.г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Пешков И.Б.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1994 – 2011 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г.г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err="1" smtClean="0">
                <a:solidFill>
                  <a:srgbClr val="002060"/>
                </a:solidFill>
              </a:rPr>
              <a:t>Мещанов</a:t>
            </a:r>
            <a:r>
              <a:rPr lang="ru-RU" sz="1600" b="1" cap="small" dirty="0" smtClean="0">
                <a:solidFill>
                  <a:srgbClr val="002060"/>
                </a:solidFill>
              </a:rPr>
              <a:t> Г.И.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2011 г. – по настоящее время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282" y="238809"/>
            <a:ext cx="829157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РУКОВОДИТЕЛИ КАБЕЛЬНОЙ ПРОМЫШЛЕННОСТИ 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И АССОЦИАЦИИ «ЭЛЕКТРОКАБЕЛЬ»</a:t>
            </a: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2843213" y="4365625"/>
            <a:ext cx="155575" cy="576263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7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2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pic>
        <p:nvPicPr>
          <p:cNvPr id="16387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484313"/>
            <a:ext cx="843280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00310"/>
            <a:ext cx="8721232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СОСТАВ ПЕРВОГО ПРАВЛЕНИЯ АССОЦИАЦИИ «ЭЛЕКТРОКАБЕЛЬ», ИЗБРАННЫЙ НА ОБЩЕМ СОБРАНИИ АССОЦИАЦИИ 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16 ОКТЯБРЯ 1991 ГОДА</a:t>
            </a:r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1763713" y="1844675"/>
            <a:ext cx="6985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cap="small" dirty="0" err="1" smtClean="0">
                <a:solidFill>
                  <a:srgbClr val="002060"/>
                </a:solidFill>
              </a:rPr>
              <a:t>Бульхин</a:t>
            </a:r>
            <a:r>
              <a:rPr lang="ru-RU" sz="1600" b="1" cap="small" dirty="0" smtClean="0">
                <a:solidFill>
                  <a:srgbClr val="002060"/>
                </a:solidFill>
              </a:rPr>
              <a:t> А.К.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«КЗСК»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Гнатенко В.И.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«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Азовкабель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»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Елизаров А.П. 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«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Беларускабель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»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err="1" smtClean="0">
                <a:solidFill>
                  <a:srgbClr val="002060"/>
                </a:solidFill>
              </a:rPr>
              <a:t>Зыман</a:t>
            </a:r>
            <a:r>
              <a:rPr lang="ru-RU" sz="1600" b="1" cap="small" dirty="0" smtClean="0">
                <a:solidFill>
                  <a:srgbClr val="002060"/>
                </a:solidFill>
              </a:rPr>
              <a:t> А.З.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«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Молдавкабель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»</a:t>
            </a:r>
            <a:br>
              <a:rPr lang="ru-RU" sz="1600" b="1" i="1" cap="small" dirty="0" smtClean="0">
                <a:solidFill>
                  <a:srgbClr val="002060"/>
                </a:solidFill>
              </a:rPr>
            </a:br>
            <a:endParaRPr lang="ru-RU" sz="1600" b="1" i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Кадыров Г.Х.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Ассоциация «Электрокабель»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Махкамов Т.Р.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«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Ташкенткабель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»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Пешков И.Б.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НПО «ВНИИКП»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err="1" smtClean="0">
                <a:solidFill>
                  <a:srgbClr val="002060"/>
                </a:solidFill>
              </a:rPr>
              <a:t>Сасунцян</a:t>
            </a:r>
            <a:r>
              <a:rPr lang="ru-RU" sz="1600" b="1" cap="small" dirty="0" smtClean="0">
                <a:solidFill>
                  <a:srgbClr val="002060"/>
                </a:solidFill>
              </a:rPr>
              <a:t> Э.П.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«</a:t>
            </a:r>
            <a:r>
              <a:rPr lang="ru-RU" sz="1600" b="1" i="1" cap="small" dirty="0" err="1" smtClean="0">
                <a:solidFill>
                  <a:srgbClr val="002060"/>
                </a:solidFill>
              </a:rPr>
              <a:t>Армкабель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»</a:t>
            </a:r>
          </a:p>
          <a:p>
            <a:pPr eaLnBrk="1" hangingPunct="1">
              <a:defRPr/>
            </a:pPr>
            <a:endParaRPr lang="ru-RU" sz="1600" b="1" cap="small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sz="1600" b="1" cap="small" dirty="0" smtClean="0">
                <a:solidFill>
                  <a:srgbClr val="002060"/>
                </a:solidFill>
              </a:rPr>
              <a:t>Седых И.М.		-	</a:t>
            </a:r>
            <a:r>
              <a:rPr lang="ru-RU" sz="1600" b="1" i="1" cap="small" dirty="0" smtClean="0">
                <a:solidFill>
                  <a:srgbClr val="002060"/>
                </a:solidFill>
              </a:rPr>
              <a:t>«Камкабель»</a:t>
            </a:r>
          </a:p>
        </p:txBody>
      </p:sp>
      <p:sp>
        <p:nvSpPr>
          <p:cNvPr id="16390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3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LogoBlu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484313"/>
            <a:ext cx="843280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graphicFrame>
        <p:nvGraphicFramePr>
          <p:cNvPr id="17412" name="Объект 2"/>
          <p:cNvGraphicFramePr>
            <a:graphicFrameLocks noGrp="1" noChangeAspect="1"/>
          </p:cNvGraphicFramePr>
          <p:nvPr/>
        </p:nvGraphicFramePr>
        <p:xfrm>
          <a:off x="468313" y="1700213"/>
          <a:ext cx="828040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Лист" r:id="rId4" imgW="6696159" imgH="3600456" progId="Excel.Sheet.8">
                  <p:embed/>
                </p:oleObj>
              </mc:Choice>
              <mc:Fallback>
                <p:oleObj name="Лист" r:id="rId4" imgW="6696159" imgH="3600456" progId="Excel.Sheet.8">
                  <p:embed/>
                  <p:pic>
                    <p:nvPicPr>
                      <p:cNvPr id="0" name="Объект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00213"/>
                        <a:ext cx="8280400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00310"/>
            <a:ext cx="889248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ОБЪЕМ ВЫПУСКА КАБЕЛЬНЫХ ИЗДЕЛИЙ ПО ВЕСУ МЕДИ НА ПРЕДПРИЯТИЯХ АССОЦИАЦИИ «ЭЛЕКТРОКАБЕЛЬ» </a:t>
            </a:r>
          </a:p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В 1990 – 2010 ГОДАХ</a:t>
            </a:r>
          </a:p>
        </p:txBody>
      </p:sp>
      <p:sp>
        <p:nvSpPr>
          <p:cNvPr id="17414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4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77309"/>
            <a:ext cx="8496944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</a:rPr>
              <a:t>ЗАДАЧИ АССОЦИАЦИИ «ЭЛЕКТРОКАБЕЛЬ»</a:t>
            </a:r>
          </a:p>
        </p:txBody>
      </p:sp>
      <p:pic>
        <p:nvPicPr>
          <p:cNvPr id="18436" name="Picture 5" descr="LogoBlu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843280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675" y="1857375"/>
            <a:ext cx="80645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Clr>
                <a:srgbClr val="990033"/>
              </a:buClr>
              <a:buFont typeface="Wingdings" pitchFamily="2" charset="2"/>
              <a:buChar char="v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Содействие развитию и совершенствованию производства кабельной продукции и материалов для нее на предприятиях членов Ассоциации</a:t>
            </a:r>
          </a:p>
          <a:p>
            <a:pPr algn="just"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 algn="just">
              <a:buClr>
                <a:srgbClr val="990033"/>
              </a:buClr>
              <a:buFont typeface="Wingdings" pitchFamily="2" charset="2"/>
              <a:buChar char="v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Содействие развитию инновационного и производственного потенциала членов Ассоциации, международного сотрудничества производителей кабельной продукции, оборудования и материалов</a:t>
            </a:r>
          </a:p>
          <a:p>
            <a:pPr algn="just"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 algn="just">
              <a:buClr>
                <a:srgbClr val="990033"/>
              </a:buClr>
              <a:buFont typeface="Wingdings" pitchFamily="2" charset="2"/>
              <a:buChar char="v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Представление и защита общих прав и интересов членов Ассоциации в центральных и местных органах государственной власти и управления, общественных и международных организациях, судах и иных организациях</a:t>
            </a:r>
          </a:p>
          <a:p>
            <a:pPr algn="just"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 algn="just">
              <a:buClr>
                <a:srgbClr val="990033"/>
              </a:buClr>
              <a:buFont typeface="Wingdings" pitchFamily="2" charset="2"/>
              <a:buChar char="v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Выработка рекомендаций по основным направлениям развития кабельной отрасли и технологии кабельного производства</a:t>
            </a:r>
          </a:p>
          <a:p>
            <a:pPr algn="just">
              <a:defRPr/>
            </a:pPr>
            <a:endParaRPr lang="ru-RU" sz="1600" b="1" cap="small" dirty="0">
              <a:solidFill>
                <a:srgbClr val="002060"/>
              </a:solidFill>
            </a:endParaRPr>
          </a:p>
          <a:p>
            <a:pPr marL="285750" indent="-285750" algn="just">
              <a:buClr>
                <a:srgbClr val="990033"/>
              </a:buClr>
              <a:buFont typeface="Wingdings" pitchFamily="2" charset="2"/>
              <a:buChar char="v"/>
              <a:defRPr/>
            </a:pPr>
            <a:r>
              <a:rPr lang="ru-RU" sz="1600" b="1" cap="small" dirty="0">
                <a:solidFill>
                  <a:srgbClr val="002060"/>
                </a:solidFill>
              </a:rPr>
              <a:t>Оказание содействия членам Ассоциации в обеспечении основными материалами кабельного производства</a:t>
            </a:r>
          </a:p>
        </p:txBody>
      </p:sp>
      <p:sp>
        <p:nvSpPr>
          <p:cNvPr id="18438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5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Text Box 2"/>
          <p:cNvSpPr txBox="1">
            <a:spLocks noChangeArrowheads="1"/>
          </p:cNvSpPr>
          <p:nvPr/>
        </p:nvSpPr>
        <p:spPr bwMode="auto">
          <a:xfrm>
            <a:off x="2057400" y="252369"/>
            <a:ext cx="4953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cap="all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Ассоциация «</a:t>
            </a:r>
            <a:r>
              <a:rPr lang="ru-RU" sz="1600" b="1" cap="all" dirty="0" err="1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Электрокабель</a:t>
            </a:r>
            <a:r>
              <a:rPr lang="ru-RU" sz="1600" b="1" cap="all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664579" name="AutoShape 3"/>
          <p:cNvSpPr>
            <a:spLocks noChangeArrowheads="1"/>
          </p:cNvSpPr>
          <p:nvPr/>
        </p:nvSpPr>
        <p:spPr bwMode="auto">
          <a:xfrm>
            <a:off x="2667000" y="2004993"/>
            <a:ext cx="175310" cy="638189"/>
          </a:xfrm>
          <a:prstGeom prst="downArrow">
            <a:avLst>
              <a:gd name="adj1" fmla="val 50000"/>
              <a:gd name="adj2" fmla="val 1500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64580" name="AutoShape 4"/>
          <p:cNvSpPr>
            <a:spLocks noChangeArrowheads="1"/>
          </p:cNvSpPr>
          <p:nvPr/>
        </p:nvSpPr>
        <p:spPr bwMode="auto">
          <a:xfrm>
            <a:off x="4572000" y="2004994"/>
            <a:ext cx="162704" cy="1784370"/>
          </a:xfrm>
          <a:prstGeom prst="downArrow">
            <a:avLst>
              <a:gd name="adj1" fmla="val 50000"/>
              <a:gd name="adj2" fmla="val 274175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64581" name="AutoShape 5"/>
          <p:cNvSpPr>
            <a:spLocks noChangeArrowheads="1"/>
          </p:cNvSpPr>
          <p:nvPr/>
        </p:nvSpPr>
        <p:spPr bwMode="auto">
          <a:xfrm>
            <a:off x="6470675" y="2004993"/>
            <a:ext cx="173027" cy="638189"/>
          </a:xfrm>
          <a:prstGeom prst="downArrow">
            <a:avLst>
              <a:gd name="adj1" fmla="val 50000"/>
              <a:gd name="adj2" fmla="val 1500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64590" name="Text Box 14"/>
          <p:cNvSpPr txBox="1">
            <a:spLocks noChangeArrowheads="1"/>
          </p:cNvSpPr>
          <p:nvPr/>
        </p:nvSpPr>
        <p:spPr bwMode="auto">
          <a:xfrm>
            <a:off x="457200" y="2895600"/>
            <a:ext cx="6477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664591" name="Text Box 15"/>
          <p:cNvSpPr txBox="1">
            <a:spLocks noChangeArrowheads="1"/>
          </p:cNvSpPr>
          <p:nvPr/>
        </p:nvSpPr>
        <p:spPr bwMode="auto">
          <a:xfrm>
            <a:off x="1371600" y="2895600"/>
            <a:ext cx="6477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64592" name="Text Box 16"/>
          <p:cNvSpPr txBox="1">
            <a:spLocks noChangeArrowheads="1"/>
          </p:cNvSpPr>
          <p:nvPr/>
        </p:nvSpPr>
        <p:spPr bwMode="auto">
          <a:xfrm>
            <a:off x="3048000" y="2895600"/>
            <a:ext cx="6477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65" name="Line 17"/>
          <p:cNvSpPr>
            <a:spLocks noChangeShapeType="1"/>
          </p:cNvSpPr>
          <p:nvPr/>
        </p:nvSpPr>
        <p:spPr bwMode="auto">
          <a:xfrm>
            <a:off x="2286000" y="3276600"/>
            <a:ext cx="609600" cy="0"/>
          </a:xfrm>
          <a:prstGeom prst="line">
            <a:avLst/>
          </a:prstGeom>
          <a:noFill/>
          <a:ln w="22225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4594" name="Text Box 18"/>
          <p:cNvSpPr txBox="1">
            <a:spLocks noChangeArrowheads="1"/>
          </p:cNvSpPr>
          <p:nvPr/>
        </p:nvSpPr>
        <p:spPr bwMode="auto">
          <a:xfrm>
            <a:off x="5562600" y="2971800"/>
            <a:ext cx="6477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664595" name="Text Box 19"/>
          <p:cNvSpPr txBox="1">
            <a:spLocks noChangeArrowheads="1"/>
          </p:cNvSpPr>
          <p:nvPr/>
        </p:nvSpPr>
        <p:spPr bwMode="auto">
          <a:xfrm>
            <a:off x="6553200" y="2971800"/>
            <a:ext cx="6477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64596" name="Text Box 20"/>
          <p:cNvSpPr txBox="1">
            <a:spLocks noChangeArrowheads="1"/>
          </p:cNvSpPr>
          <p:nvPr/>
        </p:nvSpPr>
        <p:spPr bwMode="auto">
          <a:xfrm>
            <a:off x="8153400" y="2971800"/>
            <a:ext cx="6477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69" name="Line 21"/>
          <p:cNvSpPr>
            <a:spLocks noChangeShapeType="1"/>
          </p:cNvSpPr>
          <p:nvPr/>
        </p:nvSpPr>
        <p:spPr bwMode="auto">
          <a:xfrm>
            <a:off x="7467600" y="3352800"/>
            <a:ext cx="609600" cy="0"/>
          </a:xfrm>
          <a:prstGeom prst="line">
            <a:avLst/>
          </a:prstGeom>
          <a:noFill/>
          <a:ln w="22225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4598" name="AutoShape 22"/>
          <p:cNvSpPr>
            <a:spLocks/>
          </p:cNvSpPr>
          <p:nvPr/>
        </p:nvSpPr>
        <p:spPr bwMode="auto">
          <a:xfrm rot="16200000">
            <a:off x="1856581" y="2105819"/>
            <a:ext cx="360363" cy="3311525"/>
          </a:xfrm>
          <a:prstGeom prst="leftBrace">
            <a:avLst>
              <a:gd name="adj1" fmla="val 76578"/>
              <a:gd name="adj2" fmla="val 50000"/>
            </a:avLst>
          </a:prstGeom>
          <a:noFill/>
          <a:ln w="9525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64599" name="AutoShape 23"/>
          <p:cNvSpPr>
            <a:spLocks/>
          </p:cNvSpPr>
          <p:nvPr/>
        </p:nvSpPr>
        <p:spPr bwMode="auto">
          <a:xfrm rot="16200000">
            <a:off x="6961981" y="2105819"/>
            <a:ext cx="360363" cy="3311525"/>
          </a:xfrm>
          <a:prstGeom prst="leftBrace">
            <a:avLst>
              <a:gd name="adj1" fmla="val 76578"/>
              <a:gd name="adj2" fmla="val 50000"/>
            </a:avLst>
          </a:prstGeom>
          <a:noFill/>
          <a:ln w="9525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64600" name="Oval 24"/>
          <p:cNvSpPr>
            <a:spLocks noChangeArrowheads="1"/>
          </p:cNvSpPr>
          <p:nvPr/>
        </p:nvSpPr>
        <p:spPr bwMode="auto">
          <a:xfrm>
            <a:off x="3657600" y="3810000"/>
            <a:ext cx="2016125" cy="7191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  <a:round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57" name="Text Box 25"/>
          <p:cNvSpPr txBox="1">
            <a:spLocks noChangeArrowheads="1"/>
          </p:cNvSpPr>
          <p:nvPr/>
        </p:nvSpPr>
        <p:spPr bwMode="auto">
          <a:xfrm>
            <a:off x="3657600" y="40386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n w="50800"/>
                <a:solidFill>
                  <a:srgbClr val="3A0000"/>
                </a:solidFill>
              </a:rPr>
              <a:t> </a:t>
            </a:r>
            <a:r>
              <a:rPr lang="ru-RU" sz="1600" b="1" dirty="0">
                <a:ln w="50800"/>
                <a:solidFill>
                  <a:srgbClr val="C00000"/>
                </a:solidFill>
              </a:rPr>
              <a:t>ОАО «ВНИИКП»</a:t>
            </a:r>
          </a:p>
        </p:txBody>
      </p:sp>
      <p:sp>
        <p:nvSpPr>
          <p:cNvPr id="664602" name="Text Box 26"/>
          <p:cNvSpPr txBox="1">
            <a:spLocks noChangeArrowheads="1"/>
          </p:cNvSpPr>
          <p:nvPr/>
        </p:nvSpPr>
        <p:spPr bwMode="auto">
          <a:xfrm>
            <a:off x="104641" y="3998223"/>
            <a:ext cx="355295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ru-RU" sz="1400" b="1" i="1" u="sng" dirty="0">
                <a:ln w="5080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ПОЛНОМОЧНЫЕ ЧЛЕНЫ</a:t>
            </a:r>
            <a:r>
              <a:rPr lang="ru-RU" sz="1400" b="1" dirty="0">
                <a:ln w="5080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1400" b="1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производители кабельной продукции                  </a:t>
            </a:r>
            <a:r>
              <a:rPr lang="en-US" sz="1400" b="1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>
              <a:defRPr/>
            </a:pPr>
            <a:r>
              <a:rPr lang="ru-RU" sz="1400" b="1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включая:   </a:t>
            </a:r>
          </a:p>
          <a:p>
            <a:pPr>
              <a:defRPr/>
            </a:pPr>
            <a:r>
              <a:rPr lang="ru-RU" sz="1400" b="1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6 производителей медной катанки    </a:t>
            </a:r>
            <a:r>
              <a:rPr lang="ru-RU" sz="1400" b="1" dirty="0">
                <a:ln w="50800"/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400" b="1" dirty="0">
                <a:ln w="50800"/>
                <a:solidFill>
                  <a:schemeClr val="accent2">
                    <a:lumMod val="75000"/>
                  </a:schemeClr>
                </a:solidFill>
              </a:rPr>
              <a:t>                             </a:t>
            </a:r>
            <a:r>
              <a:rPr lang="en-US" sz="1400" b="1" dirty="0">
                <a:ln w="50800"/>
                <a:solidFill>
                  <a:schemeClr val="accent2">
                    <a:lumMod val="75000"/>
                  </a:schemeClr>
                </a:solidFill>
              </a:rPr>
              <a:t>         </a:t>
            </a:r>
            <a:endParaRPr lang="ru-RU" sz="1400" b="1" dirty="0">
              <a:ln w="5080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64603" name="Text Box 27"/>
          <p:cNvSpPr txBox="1">
            <a:spLocks noChangeArrowheads="1"/>
          </p:cNvSpPr>
          <p:nvPr/>
        </p:nvSpPr>
        <p:spPr bwMode="auto">
          <a:xfrm>
            <a:off x="5857875" y="4013208"/>
            <a:ext cx="3286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400" b="1" i="1" u="sng" dirty="0">
                <a:ln w="5080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АССОЦИИРОВАННЫЕ ЧЛЕНЫ</a:t>
            </a:r>
            <a:r>
              <a:rPr lang="ru-RU" sz="1400" b="1" u="sng" dirty="0">
                <a:ln w="5080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ru-RU" sz="1400" b="1" dirty="0">
              <a:ln w="50800"/>
              <a:solidFill>
                <a:srgbClr val="5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1400" b="1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Производители материалов, оборудования </a:t>
            </a:r>
          </a:p>
        </p:txBody>
      </p:sp>
      <p:sp>
        <p:nvSpPr>
          <p:cNvPr id="664605" name="Text Box 29"/>
          <p:cNvSpPr txBox="1">
            <a:spLocks noChangeArrowheads="1"/>
          </p:cNvSpPr>
          <p:nvPr/>
        </p:nvSpPr>
        <p:spPr bwMode="auto">
          <a:xfrm>
            <a:off x="468313" y="5805488"/>
            <a:ext cx="828040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ln w="5080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ЧЛЕНЫ АССОЦИАЦИИ ПРОИЗВОДЯТ СВЫШЕ  </a:t>
            </a:r>
            <a:r>
              <a:rPr lang="ru-RU" sz="1600" b="1" i="1" dirty="0">
                <a:ln w="50800"/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90%</a:t>
            </a:r>
            <a:r>
              <a:rPr lang="ru-RU" sz="1600" b="1" dirty="0">
                <a:ln w="50800"/>
                <a:solidFill>
                  <a:srgbClr val="5C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dirty="0">
                <a:ln w="5080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КАБЕЛЬНОЙ ПРОДУКЦИИ НА ТЕРРИТОРИИ СНГ</a:t>
            </a:r>
          </a:p>
        </p:txBody>
      </p:sp>
      <p:sp>
        <p:nvSpPr>
          <p:cNvPr id="664606" name="Text Box 30"/>
          <p:cNvSpPr txBox="1">
            <a:spLocks noChangeArrowheads="1"/>
          </p:cNvSpPr>
          <p:nvPr/>
        </p:nvSpPr>
        <p:spPr bwMode="auto">
          <a:xfrm>
            <a:off x="2133600" y="609600"/>
            <a:ext cx="4876800" cy="13849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cap="all" dirty="0">
                <a:ln w="50800"/>
                <a:solidFill>
                  <a:srgbClr val="002060"/>
                </a:solidFill>
                <a:cs typeface="Arial" pitchFamily="34" charset="0"/>
              </a:rPr>
              <a:t>Общее количество членов Ассоциации – </a:t>
            </a:r>
            <a:r>
              <a:rPr lang="en-US" sz="1400" b="1" cap="all" dirty="0">
                <a:ln w="50800"/>
                <a:solidFill>
                  <a:srgbClr val="002060"/>
                </a:solidFill>
                <a:cs typeface="Arial" pitchFamily="34" charset="0"/>
              </a:rPr>
              <a:t>91</a:t>
            </a:r>
            <a:endParaRPr lang="ru-RU" sz="1400" b="1" cap="all" dirty="0">
              <a:ln w="50800"/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ln w="50800"/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400" b="1" dirty="0">
                <a:ln w="50800"/>
                <a:solidFill>
                  <a:srgbClr val="002060"/>
                </a:solidFill>
                <a:cs typeface="Arial" pitchFamily="34" charset="0"/>
              </a:rPr>
              <a:t>Россия	      -    6</a:t>
            </a:r>
            <a:r>
              <a:rPr lang="en-US" sz="1400" b="1" dirty="0">
                <a:ln w="50800"/>
                <a:solidFill>
                  <a:srgbClr val="002060"/>
                </a:solidFill>
                <a:cs typeface="Arial" pitchFamily="34" charset="0"/>
              </a:rPr>
              <a:t>9</a:t>
            </a:r>
            <a:r>
              <a:rPr lang="ru-RU" sz="1400" b="1" dirty="0">
                <a:ln w="50800"/>
                <a:solidFill>
                  <a:srgbClr val="002060"/>
                </a:solidFill>
                <a:cs typeface="Arial" pitchFamily="34" charset="0"/>
              </a:rPr>
              <a:t>		Армения	   -    1</a:t>
            </a:r>
          </a:p>
          <a:p>
            <a:pPr>
              <a:defRPr/>
            </a:pPr>
            <a:r>
              <a:rPr lang="ru-RU" sz="1400" b="1" dirty="0">
                <a:ln w="50800"/>
                <a:solidFill>
                  <a:srgbClr val="002060"/>
                </a:solidFill>
                <a:cs typeface="Arial" pitchFamily="34" charset="0"/>
              </a:rPr>
              <a:t>Украина	      -    1</a:t>
            </a:r>
            <a:r>
              <a:rPr lang="en-US" sz="1400" b="1" dirty="0">
                <a:ln w="50800"/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ru-RU" sz="1400" b="1" dirty="0">
                <a:ln w="50800"/>
                <a:solidFill>
                  <a:srgbClr val="002060"/>
                </a:solidFill>
                <a:cs typeface="Arial" pitchFamily="34" charset="0"/>
              </a:rPr>
              <a:t> 		Казахстан    -    1</a:t>
            </a:r>
          </a:p>
          <a:p>
            <a:pPr>
              <a:defRPr/>
            </a:pPr>
            <a:r>
              <a:rPr lang="ru-RU" sz="1400" b="1" dirty="0">
                <a:ln w="50800"/>
                <a:solidFill>
                  <a:srgbClr val="002060"/>
                </a:solidFill>
                <a:cs typeface="Arial" pitchFamily="34" charset="0"/>
              </a:rPr>
              <a:t>Беларусь	      -      6		</a:t>
            </a:r>
          </a:p>
          <a:p>
            <a:pPr>
              <a:defRPr/>
            </a:pPr>
            <a:r>
              <a:rPr lang="ru-RU" sz="1400" b="1" dirty="0">
                <a:ln w="50800"/>
                <a:solidFill>
                  <a:srgbClr val="002060"/>
                </a:solidFill>
                <a:cs typeface="Arial" pitchFamily="34" charset="0"/>
              </a:rPr>
              <a:t>Узбекистан     -      3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86116" y="4643446"/>
            <a:ext cx="266451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u="sng" dirty="0">
                <a:ln w="5080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ГОЛОВНОЙ НАУЧНО-</a:t>
            </a:r>
          </a:p>
          <a:p>
            <a:pPr algn="ctr">
              <a:defRPr/>
            </a:pPr>
            <a:r>
              <a:rPr lang="ru-RU" sz="1400" b="1" u="sng" dirty="0">
                <a:ln w="5080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ТЕХНИЧЕСКИЙ ЦЕНТР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642938" y="2643188"/>
            <a:ext cx="2714625" cy="158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786438" y="2643188"/>
            <a:ext cx="2714625" cy="15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536576" y="2749550"/>
            <a:ext cx="214312" cy="158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1535113" y="2749550"/>
            <a:ext cx="214312" cy="158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3251201" y="2749550"/>
            <a:ext cx="214312" cy="158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5644357" y="2785269"/>
            <a:ext cx="285750" cy="158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5400000">
            <a:off x="6715919" y="2785269"/>
            <a:ext cx="285750" cy="158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>
            <a:off x="8358982" y="2785269"/>
            <a:ext cx="285750" cy="158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91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6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951" y="379844"/>
            <a:ext cx="8691211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2001C"/>
                </a:solidFill>
                <a:latin typeface="Arial" pitchFamily="34" charset="0"/>
                <a:cs typeface="Arial" pitchFamily="34" charset="0"/>
              </a:rPr>
              <a:t>СТРУКТУРА УПРАВЛЕНИЯ  АССОЦИАЦИЕЙ «ЭЛЕКТРОКАБЕЛЬ»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82544" y="1165195"/>
            <a:ext cx="7886808" cy="474668"/>
          </a:xfrm>
          <a:prstGeom prst="rect">
            <a:avLst/>
          </a:prstGeom>
          <a:solidFill>
            <a:srgbClr val="FFFF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Общее собрание членов Ассоциации «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Электрокабель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99979" y="2698740"/>
            <a:ext cx="2665449" cy="730260"/>
          </a:xfrm>
          <a:prstGeom prst="rect">
            <a:avLst/>
          </a:prstGeom>
          <a:solidFill>
            <a:srgbClr val="EBFFF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Правление Ассоциации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221019" y="2698740"/>
            <a:ext cx="2409858" cy="657234"/>
          </a:xfrm>
          <a:prstGeom prst="rect">
            <a:avLst/>
          </a:prstGeom>
          <a:solidFill>
            <a:srgbClr val="EBFFF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Вице-президент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032520" y="2735253"/>
            <a:ext cx="2628936" cy="657235"/>
          </a:xfrm>
          <a:prstGeom prst="rect">
            <a:avLst/>
          </a:prstGeom>
          <a:solidFill>
            <a:srgbClr val="EBFFF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Генеральный директор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900617" y="5181624"/>
            <a:ext cx="2376000" cy="1044000"/>
          </a:xfrm>
          <a:prstGeom prst="rect">
            <a:avLst/>
          </a:prstGeom>
          <a:solidFill>
            <a:srgbClr val="FFE1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«Обмоточные 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провода»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434163" y="3976695"/>
            <a:ext cx="2484000" cy="1044000"/>
          </a:xfrm>
          <a:prstGeom prst="rect">
            <a:avLst/>
          </a:prstGeom>
          <a:solidFill>
            <a:srgbClr val="FFE1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«Кабели с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резиновой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изоляцией»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26951" y="3976695"/>
            <a:ext cx="2484000" cy="1044000"/>
          </a:xfrm>
          <a:prstGeom prst="rect">
            <a:avLst/>
          </a:prstGeom>
          <a:solidFill>
            <a:srgbClr val="FFE1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«Кабели, провода,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шнуры для 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телекоммуникаций»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038454" y="3976695"/>
            <a:ext cx="3140118" cy="1044000"/>
          </a:xfrm>
          <a:prstGeom prst="rect">
            <a:avLst/>
          </a:prstGeom>
          <a:solidFill>
            <a:srgbClr val="FFE1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«Кабели и провода</a:t>
            </a:r>
            <a:endPara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энергетического назначения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материалы для их 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производства»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614447" y="5145111"/>
            <a:ext cx="2484000" cy="1044000"/>
          </a:xfrm>
          <a:prstGeom prst="rect">
            <a:avLst/>
          </a:prstGeom>
          <a:solidFill>
            <a:srgbClr val="FFE1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«Качество 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оценка соответствия»</a:t>
            </a:r>
          </a:p>
        </p:txBody>
      </p:sp>
      <p:cxnSp>
        <p:nvCxnSpPr>
          <p:cNvPr id="20510" name="Прямая со стрелкой 13"/>
          <p:cNvCxnSpPr>
            <a:cxnSpLocks noChangeShapeType="1"/>
          </p:cNvCxnSpPr>
          <p:nvPr/>
        </p:nvCxnSpPr>
        <p:spPr bwMode="auto">
          <a:xfrm rot="10800000" flipV="1">
            <a:off x="2271713" y="2406650"/>
            <a:ext cx="1570037" cy="21907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1" name="Прямая со стрелкой 20"/>
          <p:cNvCxnSpPr>
            <a:cxnSpLocks noChangeShapeType="1"/>
          </p:cNvCxnSpPr>
          <p:nvPr/>
        </p:nvCxnSpPr>
        <p:spPr bwMode="auto">
          <a:xfrm>
            <a:off x="5229225" y="2406650"/>
            <a:ext cx="2263775" cy="292100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 bwMode="auto">
          <a:xfrm>
            <a:off x="3440098" y="2041506"/>
            <a:ext cx="2263805" cy="365130"/>
          </a:xfrm>
          <a:prstGeom prst="rect">
            <a:avLst/>
          </a:prstGeom>
          <a:solidFill>
            <a:srgbClr val="EB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Президент</a:t>
            </a:r>
          </a:p>
        </p:txBody>
      </p:sp>
      <p:cxnSp>
        <p:nvCxnSpPr>
          <p:cNvPr id="20515" name="Прямая со стрелкой 24"/>
          <p:cNvCxnSpPr>
            <a:cxnSpLocks noChangeShapeType="1"/>
          </p:cNvCxnSpPr>
          <p:nvPr/>
        </p:nvCxnSpPr>
        <p:spPr bwMode="auto">
          <a:xfrm rot="16200000" flipH="1">
            <a:off x="4352925" y="1822450"/>
            <a:ext cx="438150" cy="0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6" name="Прямая со стрелкой 26"/>
          <p:cNvCxnSpPr>
            <a:cxnSpLocks noChangeShapeType="1"/>
          </p:cNvCxnSpPr>
          <p:nvPr/>
        </p:nvCxnSpPr>
        <p:spPr bwMode="auto">
          <a:xfrm rot="5400000">
            <a:off x="4407693" y="2570957"/>
            <a:ext cx="328613" cy="0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Прямоугольник 30"/>
          <p:cNvSpPr/>
          <p:nvPr/>
        </p:nvSpPr>
        <p:spPr bwMode="auto">
          <a:xfrm>
            <a:off x="2782863" y="3502026"/>
            <a:ext cx="3505248" cy="328617"/>
          </a:xfrm>
          <a:prstGeom prst="rect">
            <a:avLst/>
          </a:prstGeom>
          <a:solidFill>
            <a:srgbClr val="E6D6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Секции по направлениям</a:t>
            </a: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263466" y="6386553"/>
            <a:ext cx="8507529" cy="360000"/>
          </a:xfrm>
          <a:prstGeom prst="rect">
            <a:avLst/>
          </a:prstGeom>
          <a:solidFill>
            <a:srgbClr val="9E5E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7150"/>
            <a:bevelB w="5715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Фонд поддержки предприятий кабельной промышленности</a:t>
            </a:r>
          </a:p>
        </p:txBody>
      </p:sp>
      <p:sp>
        <p:nvSpPr>
          <p:cNvPr id="20523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7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blackWhite">
          <a:xfrm>
            <a:off x="-31750" y="-14288"/>
            <a:ext cx="9140825" cy="1152526"/>
          </a:xfrm>
          <a:custGeom>
            <a:avLst/>
            <a:gdLst>
              <a:gd name="T0" fmla="*/ 0 w 7313"/>
              <a:gd name="T1" fmla="*/ 0 h 1000"/>
              <a:gd name="T2" fmla="*/ 2147483647 w 7313"/>
              <a:gd name="T3" fmla="*/ 0 h 1000"/>
              <a:gd name="T4" fmla="*/ 2147483647 w 7313"/>
              <a:gd name="T5" fmla="*/ 2147483647 h 1000"/>
              <a:gd name="T6" fmla="*/ 2147483647 w 7313"/>
              <a:gd name="T7" fmla="*/ 2147483647 h 1000"/>
              <a:gd name="T8" fmla="*/ 0 w 7313"/>
              <a:gd name="T9" fmla="*/ 2147483647 h 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13"/>
              <a:gd name="T16" fmla="*/ 0 h 1000"/>
              <a:gd name="T17" fmla="*/ 3657 w 7313"/>
              <a:gd name="T18" fmla="*/ 1000 h 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13" h="1000">
                <a:moveTo>
                  <a:pt x="0" y="0"/>
                </a:moveTo>
                <a:lnTo>
                  <a:pt x="6812" y="0"/>
                </a:lnTo>
                <a:cubicBezTo>
                  <a:pt x="7089" y="0"/>
                  <a:pt x="7313" y="223"/>
                  <a:pt x="7313" y="500"/>
                </a:cubicBezTo>
                <a:cubicBezTo>
                  <a:pt x="7313" y="776"/>
                  <a:pt x="7089" y="999"/>
                  <a:pt x="6813" y="1000"/>
                </a:cubicBezTo>
                <a:lnTo>
                  <a:pt x="0" y="10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488C4"/>
              </a:gs>
              <a:gs pos="999">
                <a:srgbClr val="D4DEFF"/>
              </a:gs>
              <a:gs pos="92000">
                <a:srgbClr val="D4DEFF"/>
              </a:gs>
              <a:gs pos="100000">
                <a:srgbClr val="BECCD9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b="1">
                <a:solidFill>
                  <a:srgbClr val="A50021"/>
                </a:solidFill>
                <a:cs typeface="Arial" charset="0"/>
              </a:rPr>
              <a:t>   </a:t>
            </a:r>
            <a:endParaRPr lang="en-US" b="1">
              <a:solidFill>
                <a:srgbClr val="A50021"/>
              </a:solidFill>
              <a:cs typeface="Arial" charset="0"/>
            </a:endParaRPr>
          </a:p>
          <a:p>
            <a:r>
              <a:rPr lang="ru-RU" b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endParaRPr lang="ru-RU" sz="2400">
              <a:solidFill>
                <a:srgbClr val="660066"/>
              </a:solidFill>
              <a:latin typeface="Verdana" pitchFamily="34" charset="0"/>
            </a:endParaRPr>
          </a:p>
        </p:txBody>
      </p:sp>
      <p:pic>
        <p:nvPicPr>
          <p:cNvPr id="21507" name="Picture 5" descr="LogoBlu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68438"/>
            <a:ext cx="843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917" y="238809"/>
            <a:ext cx="8280920" cy="73866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rgbClr val="990033"/>
                </a:solidFill>
              </a:rPr>
              <a:t>БАЗОВЫЕ КОНСТРУКЦИИ СИЛОВЫХ КАБЕЛЕЙ С ИЗОЛЯЦИЕЙ ИЗ СШИТОГО ПОЛИЭТИЛЕНА НА НАПРЯЖЕНИЕ </a:t>
            </a:r>
            <a:r>
              <a:rPr lang="ru-RU" sz="2400" b="1" dirty="0">
                <a:ln w="50800"/>
                <a:solidFill>
                  <a:srgbClr val="990033"/>
                </a:solidFill>
              </a:rPr>
              <a:t>10</a:t>
            </a:r>
            <a:r>
              <a:rPr lang="ru-RU" b="1" dirty="0">
                <a:ln w="50800"/>
                <a:solidFill>
                  <a:srgbClr val="990033"/>
                </a:solidFill>
              </a:rPr>
              <a:t> И </a:t>
            </a:r>
            <a:r>
              <a:rPr lang="ru-RU" sz="2400" b="1" dirty="0">
                <a:ln w="50800"/>
                <a:solidFill>
                  <a:srgbClr val="990033"/>
                </a:solidFill>
              </a:rPr>
              <a:t>110</a:t>
            </a:r>
            <a:r>
              <a:rPr lang="ru-RU" b="1" dirty="0">
                <a:ln w="50800"/>
                <a:solidFill>
                  <a:srgbClr val="990033"/>
                </a:solidFill>
              </a:rPr>
              <a:t> </a:t>
            </a:r>
            <a:r>
              <a:rPr lang="ru-RU" b="1" dirty="0" err="1">
                <a:ln w="50800"/>
                <a:solidFill>
                  <a:srgbClr val="990033"/>
                </a:solidFill>
              </a:rPr>
              <a:t>кВ</a:t>
            </a:r>
            <a:endParaRPr lang="ru-RU" b="1" dirty="0">
              <a:ln w="50800"/>
              <a:solidFill>
                <a:srgbClr val="990033"/>
              </a:solidFill>
            </a:endParaRPr>
          </a:p>
        </p:txBody>
      </p:sp>
      <p:graphicFrame>
        <p:nvGraphicFramePr>
          <p:cNvPr id="21509" name="Объект 1"/>
          <p:cNvGraphicFramePr>
            <a:graphicFrameLocks noGrp="1" noChangeAspect="1"/>
          </p:cNvGraphicFramePr>
          <p:nvPr/>
        </p:nvGraphicFramePr>
        <p:xfrm>
          <a:off x="1716088" y="2759075"/>
          <a:ext cx="1679575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AutoCAD Drawing" r:id="rId4" imgW="8943975" imgH="4933950" progId="AutoCAD.Drawing.16">
                  <p:embed/>
                </p:oleObj>
              </mc:Choice>
              <mc:Fallback>
                <p:oleObj name="AutoCAD Drawing" r:id="rId4" imgW="8943975" imgH="4933950" progId="AutoCAD.Drawing.16">
                  <p:embed/>
                  <p:pic>
                    <p:nvPicPr>
                      <p:cNvPr id="0" name="Объект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149" r="25922" b="72"/>
                      <a:stretch>
                        <a:fillRect/>
                      </a:stretch>
                    </p:blipFill>
                    <p:spPr bwMode="auto">
                      <a:xfrm>
                        <a:off x="1716088" y="2759075"/>
                        <a:ext cx="1679575" cy="165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0" name="Picture 3" descr="ПвПГ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10826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350" y="1341438"/>
            <a:ext cx="1152525" cy="4603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10 </a:t>
            </a:r>
            <a:r>
              <a:rPr lang="ru-RU" sz="2400" b="1" dirty="0" err="1">
                <a:solidFill>
                  <a:srgbClr val="002060"/>
                </a:solidFill>
              </a:rPr>
              <a:t>Кв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3663" y="1341438"/>
            <a:ext cx="1223962" cy="4603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110 </a:t>
            </a:r>
            <a:r>
              <a:rPr lang="ru-RU" sz="2400" b="1" dirty="0" err="1">
                <a:solidFill>
                  <a:srgbClr val="002060"/>
                </a:solidFill>
              </a:rPr>
              <a:t>кВ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21513" name="Объект 3"/>
          <p:cNvGraphicFramePr>
            <a:graphicFrameLocks noChangeAspect="1"/>
          </p:cNvGraphicFramePr>
          <p:nvPr/>
        </p:nvGraphicFramePr>
        <p:xfrm>
          <a:off x="5399088" y="1973263"/>
          <a:ext cx="1728787" cy="284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r:id="rId7" imgW="18000000" imgH="29590476" progId="">
                  <p:embed/>
                </p:oleObj>
              </mc:Choice>
              <mc:Fallback>
                <p:oleObj r:id="rId7" imgW="18000000" imgH="29590476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9088" y="1973263"/>
                        <a:ext cx="1728787" cy="284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4" name="Picture 13" descr="кабель 110-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3F0"/>
              </a:clrFrom>
              <a:clrTo>
                <a:srgbClr val="F7F3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781300"/>
            <a:ext cx="16922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7825" y="5256213"/>
            <a:ext cx="3525838" cy="646112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cap="small" dirty="0">
                <a:solidFill>
                  <a:srgbClr val="002060"/>
                </a:solidFill>
              </a:rPr>
              <a:t>Кабели общепромышленного исполнения</a:t>
            </a:r>
          </a:p>
          <a:p>
            <a:pPr>
              <a:defRPr/>
            </a:pPr>
            <a:r>
              <a:rPr lang="ru-RU" sz="1200" b="1" cap="small" dirty="0">
                <a:solidFill>
                  <a:srgbClr val="002060"/>
                </a:solidFill>
              </a:rPr>
              <a:t> с оболочкой из поливинилхлоридного пластиката или полиэтилена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3800" y="5256213"/>
            <a:ext cx="3675063" cy="1016000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cap="small" dirty="0">
                <a:solidFill>
                  <a:srgbClr val="002060"/>
                </a:solidFill>
              </a:rPr>
              <a:t>Кабели повышенной пожаробезопасности</a:t>
            </a:r>
          </a:p>
          <a:p>
            <a:pPr>
              <a:defRPr/>
            </a:pPr>
            <a:r>
              <a:rPr lang="ru-RU" sz="1200" b="1" cap="small" dirty="0">
                <a:solidFill>
                  <a:srgbClr val="002060"/>
                </a:solidFill>
              </a:rPr>
              <a:t> с оболочкой из поливинилхлоридного пластиката специальных марок или безгалогенных композиций на основе полиолефинов </a:t>
            </a:r>
          </a:p>
        </p:txBody>
      </p:sp>
      <p:sp>
        <p:nvSpPr>
          <p:cNvPr id="21517" name="Rectangle 11"/>
          <p:cNvSpPr txBox="1">
            <a:spLocks noChangeArrowheads="1"/>
          </p:cNvSpPr>
          <p:nvPr/>
        </p:nvSpPr>
        <p:spPr bwMode="auto">
          <a:xfrm>
            <a:off x="8675688" y="6518275"/>
            <a:ext cx="44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8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ругленный">
  <a:themeElements>
    <a:clrScheme name="Скругленный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Скругленны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ругленный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6516</TotalTime>
  <Words>1520</Words>
  <Application>Microsoft Office PowerPoint</Application>
  <PresentationFormat>Экран (4:3)</PresentationFormat>
  <Paragraphs>484</Paragraphs>
  <Slides>29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Скругленный</vt:lpstr>
      <vt:lpstr>Лист</vt:lpstr>
      <vt:lpstr>AutoCAD Drawing</vt:lpstr>
      <vt:lpstr>Документ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35otd_mail</dc:creator>
  <cp:lastModifiedBy>o.danshina</cp:lastModifiedBy>
  <cp:revision>203</cp:revision>
  <cp:lastPrinted>2011-10-25T06:14:34Z</cp:lastPrinted>
  <dcterms:created xsi:type="dcterms:W3CDTF">2006-10-02T09:23:09Z</dcterms:created>
  <dcterms:modified xsi:type="dcterms:W3CDTF">2011-10-28T09:24:39Z</dcterms:modified>
</cp:coreProperties>
</file>